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7"/>
  </p:notesMasterIdLst>
  <p:sldIdLst>
    <p:sldId id="256" r:id="rId2"/>
    <p:sldId id="257" r:id="rId3"/>
    <p:sldId id="295" r:id="rId4"/>
    <p:sldId id="296" r:id="rId5"/>
    <p:sldId id="297" r:id="rId6"/>
    <p:sldId id="298" r:id="rId7"/>
    <p:sldId id="321" r:id="rId8"/>
    <p:sldId id="322" r:id="rId9"/>
    <p:sldId id="299" r:id="rId10"/>
    <p:sldId id="323" r:id="rId11"/>
    <p:sldId id="324" r:id="rId12"/>
    <p:sldId id="325" r:id="rId13"/>
    <p:sldId id="326" r:id="rId14"/>
    <p:sldId id="327" r:id="rId15"/>
    <p:sldId id="328" r:id="rId16"/>
    <p:sldId id="329" r:id="rId17"/>
    <p:sldId id="330" r:id="rId18"/>
    <p:sldId id="331" r:id="rId19"/>
    <p:sldId id="332" r:id="rId20"/>
    <p:sldId id="333" r:id="rId21"/>
    <p:sldId id="334" r:id="rId22"/>
    <p:sldId id="335" r:id="rId23"/>
    <p:sldId id="336" r:id="rId24"/>
    <p:sldId id="338" r:id="rId25"/>
    <p:sldId id="337" r:id="rId26"/>
  </p:sldIdLst>
  <p:sldSz cx="12192000" cy="68580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țiune implicită" id="{166A5D46-E5D9-4A42-8DD6-DCE85EA70C1E}">
          <p14:sldIdLst>
            <p14:sldId id="256"/>
            <p14:sldId id="257"/>
            <p14:sldId id="295"/>
            <p14:sldId id="296"/>
            <p14:sldId id="297"/>
            <p14:sldId id="298"/>
            <p14:sldId id="321"/>
            <p14:sldId id="322"/>
            <p14:sldId id="299"/>
            <p14:sldId id="323"/>
            <p14:sldId id="324"/>
            <p14:sldId id="325"/>
            <p14:sldId id="326"/>
            <p14:sldId id="327"/>
            <p14:sldId id="328"/>
            <p14:sldId id="329"/>
            <p14:sldId id="330"/>
            <p14:sldId id="331"/>
            <p14:sldId id="332"/>
            <p14:sldId id="333"/>
            <p14:sldId id="334"/>
            <p14:sldId id="335"/>
            <p14:sldId id="336"/>
            <p14:sldId id="338"/>
            <p14:sldId id="33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F14EBC4-DD39-4CAD-8485-53D3B301FDC1}">
  <a:tblStyle styleId="{BF14EBC4-DD39-4CAD-8485-53D3B301FDC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451" autoAdjust="0"/>
  </p:normalViewPr>
  <p:slideViewPr>
    <p:cSldViewPr snapToGrid="0">
      <p:cViewPr varScale="1">
        <p:scale>
          <a:sx n="45" d="100"/>
          <a:sy n="45" d="100"/>
        </p:scale>
        <p:origin x="1674" y="60"/>
      </p:cViewPr>
      <p:guideLst>
        <p:guide orient="horz" pos="2160"/>
        <p:guide pos="3840"/>
      </p:guideLst>
    </p:cSldViewPr>
  </p:slideViewPr>
  <p:notesTextViewPr>
    <p:cViewPr>
      <p:scale>
        <a:sx n="50" d="100"/>
        <a:sy n="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88983828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
        <p:nvSpPr>
          <p:cNvPr id="82" name="Google Shape;82;p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0940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
        <p:nvSpPr>
          <p:cNvPr id="88" name="Google Shape;88;p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9003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a:xfrm>
            <a:off x="406400" y="696913"/>
            <a:ext cx="6197600" cy="3486150"/>
          </a:xfrm>
        </p:spPr>
      </p:sp>
      <p:sp>
        <p:nvSpPr>
          <p:cNvPr id="3" name="Substituent note 2"/>
          <p:cNvSpPr>
            <a:spLocks noGrp="1"/>
          </p:cNvSpPr>
          <p:nvPr>
            <p:ph type="body" idx="1"/>
          </p:nvPr>
        </p:nvSpPr>
        <p:spPr/>
        <p:txBody>
          <a:bodyPr/>
          <a:lstStyle/>
          <a:p>
            <a:r>
              <a:rPr lang="ro-RO" sz="2000" dirty="0"/>
              <a:t>1.  în timpul lecturii și </a:t>
            </a:r>
            <a:r>
              <a:rPr lang="ro-RO" sz="2000" dirty="0" err="1"/>
              <a:t>postlecturii</a:t>
            </a:r>
            <a:r>
              <a:rPr lang="ro-RO" sz="2000" dirty="0"/>
              <a:t> (corelare senzorială, de tipul: </a:t>
            </a:r>
            <a:r>
              <a:rPr lang="ro-RO" sz="2000" i="1" dirty="0"/>
              <a:t>Ce vezi în mintea ta? Eu îmi imaginez așa, tu? Ce auzi? Ce vezi? Ce miros deduci din cele citite</a:t>
            </a:r>
            <a:r>
              <a:rPr lang="ro-RO" sz="2000" dirty="0"/>
              <a:t> etc.)</a:t>
            </a:r>
          </a:p>
          <a:p>
            <a:r>
              <a:rPr lang="ro-RO" sz="2000" dirty="0"/>
              <a:t>2. între text și sine; între text și text, între text și lume (</a:t>
            </a:r>
            <a:r>
              <a:rPr lang="ro-RO" sz="2000" i="1" dirty="0"/>
              <a:t>Îmi aduc aminte de...</a:t>
            </a:r>
            <a:r>
              <a:rPr lang="ro-RO" sz="2000" dirty="0"/>
              <a:t>; </a:t>
            </a:r>
            <a:r>
              <a:rPr lang="ro-RO" sz="2000" i="1" dirty="0"/>
              <a:t>asta îmi amintește de</a:t>
            </a:r>
            <a:r>
              <a:rPr lang="ro-RO" sz="2000" dirty="0"/>
              <a:t>…; </a:t>
            </a:r>
            <a:r>
              <a:rPr lang="ro-RO" sz="2000" i="1" dirty="0"/>
              <a:t>asta are legătură cu...</a:t>
            </a:r>
            <a:r>
              <a:rPr lang="ro-RO" sz="2000" dirty="0"/>
              <a:t>; </a:t>
            </a:r>
            <a:r>
              <a:rPr lang="ro-RO" sz="2000" i="1" dirty="0"/>
              <a:t>am mai întâlnit ideea asta în...</a:t>
            </a:r>
            <a:r>
              <a:rPr lang="ro-RO" sz="2000" dirty="0"/>
              <a:t>); </a:t>
            </a:r>
          </a:p>
          <a:p>
            <a:pPr marL="465887" indent="-304121" defTabSz="931774"/>
            <a:r>
              <a:rPr lang="ro-RO" sz="2000" dirty="0"/>
              <a:t>3. : înainte, în timpul și după lectură (</a:t>
            </a:r>
            <a:r>
              <a:rPr lang="ro-RO" sz="2000" i="1" dirty="0"/>
              <a:t>Mă întreb dacă…</a:t>
            </a:r>
            <a:r>
              <a:rPr lang="ro-RO" sz="2000" dirty="0"/>
              <a:t>; </a:t>
            </a:r>
            <a:r>
              <a:rPr lang="ro-RO" sz="2000" i="1" dirty="0"/>
              <a:t>De ce crezi că...</a:t>
            </a:r>
            <a:r>
              <a:rPr lang="ro-RO" sz="2000" dirty="0"/>
              <a:t>; </a:t>
            </a:r>
            <a:r>
              <a:rPr lang="ro-RO" sz="2000" i="1" dirty="0"/>
              <a:t>Cum ar putea reacționa?</a:t>
            </a:r>
            <a:r>
              <a:rPr lang="ro-RO" sz="2000" dirty="0"/>
              <a:t>; </a:t>
            </a:r>
            <a:r>
              <a:rPr lang="ro-RO" sz="2000" i="1" dirty="0"/>
              <a:t>Ce s-ar putea întâmpla?</a:t>
            </a:r>
            <a:r>
              <a:rPr lang="ro-RO" sz="2000" dirty="0"/>
              <a:t> etc.). Esențial este ca elevul să înțeleagă că unele răspunsuri se vor regăsi în text, altele vor fi deduse; </a:t>
            </a:r>
          </a:p>
          <a:p>
            <a:pPr marL="465887" indent="-304121" defTabSz="931774"/>
            <a:r>
              <a:rPr lang="ro-RO" sz="2000" dirty="0"/>
              <a:t>4. – căută indiciile: identificarea sensurilor/semnificațiilor care nu se regăsesc explicit în text; corelarea informațiilor din text cu cele pe care le posedă; realizarea de predicții, concluzii etc. (</a:t>
            </a:r>
            <a:r>
              <a:rPr lang="ro-RO" sz="2000" i="1" dirty="0"/>
              <a:t>Cred că...</a:t>
            </a:r>
            <a:r>
              <a:rPr lang="ro-RO" sz="2000" dirty="0"/>
              <a:t>, </a:t>
            </a:r>
            <a:r>
              <a:rPr lang="ro-RO" sz="2000" i="1" dirty="0"/>
              <a:t>preconizez că...</a:t>
            </a:r>
            <a:r>
              <a:rPr lang="ro-RO" sz="2000" dirty="0"/>
              <a:t>; </a:t>
            </a:r>
            <a:r>
              <a:rPr lang="ro-RO" sz="2000" i="1" dirty="0"/>
              <a:t>Concluzia la care am ajuns referitoare la... este...</a:t>
            </a:r>
            <a:r>
              <a:rPr lang="ro-RO" sz="2000" dirty="0"/>
              <a:t>);</a:t>
            </a:r>
          </a:p>
          <a:p>
            <a:pPr marL="465887" indent="-304121" defTabSz="931774"/>
            <a:endParaRPr lang="ro-RO" dirty="0"/>
          </a:p>
          <a:p>
            <a:endParaRPr lang="ro-RO" dirty="0"/>
          </a:p>
        </p:txBody>
      </p:sp>
    </p:spTree>
    <p:extLst>
      <p:ext uri="{BB962C8B-B14F-4D97-AF65-F5344CB8AC3E}">
        <p14:creationId xmlns:p14="http://schemas.microsoft.com/office/powerpoint/2010/main" val="3648613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Tree>
    <p:extLst>
      <p:ext uri="{BB962C8B-B14F-4D97-AF65-F5344CB8AC3E}">
        <p14:creationId xmlns:p14="http://schemas.microsoft.com/office/powerpoint/2010/main" val="1444749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a:xfrm>
            <a:off x="406400" y="696913"/>
            <a:ext cx="6197600" cy="3486150"/>
          </a:xfrm>
        </p:spPr>
      </p:sp>
      <p:sp>
        <p:nvSpPr>
          <p:cNvPr id="3" name="Substituent note 2"/>
          <p:cNvSpPr>
            <a:spLocks noGrp="1"/>
          </p:cNvSpPr>
          <p:nvPr>
            <p:ph type="body" idx="1"/>
          </p:nvPr>
        </p:nvSpPr>
        <p:spPr/>
        <p:txBody>
          <a:bodyPr/>
          <a:lstStyle/>
          <a:p>
            <a:pPr marL="465887" indent="-304121" defTabSz="931774"/>
            <a:r>
              <a:rPr lang="ro-RO" dirty="0"/>
              <a:t>Art. 4 din </a:t>
            </a:r>
            <a:r>
              <a:rPr lang="ro-RO" i="1" dirty="0"/>
              <a:t>Convenția asupra protecției și promovării diversității expresiilor culturale</a:t>
            </a:r>
            <a:r>
              <a:rPr lang="ro-RO" dirty="0"/>
              <a:t>, www. unesdoc.unesco.org, p. 8</a:t>
            </a:r>
          </a:p>
          <a:p>
            <a:endParaRPr lang="ro-RO" dirty="0"/>
          </a:p>
        </p:txBody>
      </p:sp>
    </p:spTree>
    <p:extLst>
      <p:ext uri="{BB962C8B-B14F-4D97-AF65-F5344CB8AC3E}">
        <p14:creationId xmlns:p14="http://schemas.microsoft.com/office/powerpoint/2010/main" val="2941865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Tree>
    <p:extLst>
      <p:ext uri="{BB962C8B-B14F-4D97-AF65-F5344CB8AC3E}">
        <p14:creationId xmlns:p14="http://schemas.microsoft.com/office/powerpoint/2010/main" val="3397297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o-R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o-RO"/>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2wbnQnop0lk"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5400"/>
              <a:buFont typeface="Calibri"/>
              <a:buNone/>
            </a:pPr>
            <a:br>
              <a:rPr lang="ro-RO" sz="5400"/>
            </a:br>
            <a:r>
              <a:rPr lang="ro-RO" sz="5400"/>
              <a:t> </a:t>
            </a:r>
            <a:r>
              <a:rPr lang="ro-RO" sz="5400" b="1"/>
              <a:t>Programul de formare a formatorilor </a:t>
            </a:r>
            <a:endParaRPr sz="5400"/>
          </a:p>
        </p:txBody>
      </p:sp>
      <p:sp>
        <p:nvSpPr>
          <p:cNvPr id="85" name="Google Shape;85;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2400"/>
              <a:buNone/>
            </a:pPr>
            <a:r>
              <a:rPr lang="ro-RO" b="1"/>
              <a:t>INSTITUTUL DE ȘTIINȚE ALE EDUCAȚIEI</a:t>
            </a:r>
            <a:endParaRPr/>
          </a:p>
          <a:p>
            <a:pPr marL="0" lvl="0" indent="0" algn="ctr" rtl="0">
              <a:lnSpc>
                <a:spcPct val="90000"/>
              </a:lnSpc>
              <a:spcBef>
                <a:spcPts val="1000"/>
              </a:spcBef>
              <a:spcAft>
                <a:spcPts val="0"/>
              </a:spcAft>
              <a:buClr>
                <a:schemeClr val="dk1"/>
              </a:buClr>
              <a:buSzPts val="2400"/>
              <a:buNone/>
            </a:pPr>
            <a:endParaRPr/>
          </a:p>
          <a:p>
            <a:pPr marL="0" lvl="0" indent="0" algn="ctr" rtl="0">
              <a:lnSpc>
                <a:spcPct val="90000"/>
              </a:lnSpc>
              <a:spcBef>
                <a:spcPts val="1000"/>
              </a:spcBef>
              <a:spcAft>
                <a:spcPts val="0"/>
              </a:spcAft>
              <a:buClr>
                <a:schemeClr val="dk1"/>
              </a:buClr>
              <a:buSzPts val="24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1A2983D-6684-4E90-B169-1120D4A5B54E}"/>
              </a:ext>
            </a:extLst>
          </p:cNvPr>
          <p:cNvSpPr>
            <a:spLocks noGrp="1"/>
          </p:cNvSpPr>
          <p:nvPr>
            <p:ph type="title"/>
          </p:nvPr>
        </p:nvSpPr>
        <p:spPr>
          <a:xfrm>
            <a:off x="838200" y="1871331"/>
            <a:ext cx="10515600" cy="117069"/>
          </a:xfrm>
        </p:spPr>
        <p:txBody>
          <a:bodyPr/>
          <a:lstStyle/>
          <a:p>
            <a:r>
              <a:rPr lang="en-US" sz="4000" b="1" i="1" dirty="0"/>
              <a:t>2.4.1.2. </a:t>
            </a:r>
            <a:r>
              <a:rPr lang="en-US" sz="4000" b="1" i="1" dirty="0" err="1"/>
              <a:t>Formarea</a:t>
            </a:r>
            <a:r>
              <a:rPr lang="en-US" sz="4000" b="1" i="1" dirty="0"/>
              <a:t> </a:t>
            </a:r>
            <a:r>
              <a:rPr lang="en-US" sz="4000" b="1" i="1" dirty="0" err="1"/>
              <a:t>competenței</a:t>
            </a:r>
            <a:r>
              <a:rPr lang="en-US" sz="4000" b="1" i="1" dirty="0"/>
              <a:t> de </a:t>
            </a:r>
            <a:r>
              <a:rPr lang="en-US" sz="4000" b="1" i="1" dirty="0" err="1"/>
              <a:t>lectură</a:t>
            </a:r>
            <a:r>
              <a:rPr lang="en-US" sz="4000" b="1" i="1" dirty="0"/>
              <a:t>  </a:t>
            </a:r>
            <a:br>
              <a:rPr lang="ro-RO" dirty="0"/>
            </a:br>
            <a:endParaRPr lang="ro-RO" dirty="0"/>
          </a:p>
        </p:txBody>
      </p:sp>
      <p:sp>
        <p:nvSpPr>
          <p:cNvPr id="3" name="Substituent text 2">
            <a:extLst>
              <a:ext uri="{FF2B5EF4-FFF2-40B4-BE49-F238E27FC236}">
                <a16:creationId xmlns:a16="http://schemas.microsoft.com/office/drawing/2014/main" id="{6000E542-2A77-4459-9115-791FA4BA2E1B}"/>
              </a:ext>
            </a:extLst>
          </p:cNvPr>
          <p:cNvSpPr>
            <a:spLocks noGrp="1"/>
          </p:cNvSpPr>
          <p:nvPr>
            <p:ph type="body" idx="1"/>
          </p:nvPr>
        </p:nvSpPr>
        <p:spPr>
          <a:xfrm>
            <a:off x="838200" y="2520027"/>
            <a:ext cx="10515600" cy="3656935"/>
          </a:xfrm>
        </p:spPr>
        <p:txBody>
          <a:bodyPr/>
          <a:lstStyle/>
          <a:p>
            <a:r>
              <a:rPr lang="ro-RO" dirty="0"/>
              <a:t>Se recomandă aplicarea metodelor activ-participative și implicarea elevilor în demersul didactic, ca principal agent al formării sale. </a:t>
            </a:r>
          </a:p>
          <a:p>
            <a:r>
              <a:rPr lang="ro-RO" dirty="0"/>
              <a:t>Strategia de lectură vizată trebuie să permită trecerea de la cititorul pasiv la cititorul activ, capabil să interacționeze cu textul, să valorifice structurile cognitive și afective ale elevului.</a:t>
            </a:r>
          </a:p>
        </p:txBody>
      </p:sp>
    </p:spTree>
    <p:extLst>
      <p:ext uri="{BB962C8B-B14F-4D97-AF65-F5344CB8AC3E}">
        <p14:creationId xmlns:p14="http://schemas.microsoft.com/office/powerpoint/2010/main" val="1346138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4E313AE-F5F0-49D9-B9A0-02C5C34937E6}"/>
              </a:ext>
            </a:extLst>
          </p:cNvPr>
          <p:cNvSpPr>
            <a:spLocks noGrp="1"/>
          </p:cNvSpPr>
          <p:nvPr>
            <p:ph type="title"/>
          </p:nvPr>
        </p:nvSpPr>
        <p:spPr/>
        <p:txBody>
          <a:bodyPr/>
          <a:lstStyle/>
          <a:p>
            <a:endParaRPr lang="ro-RO"/>
          </a:p>
        </p:txBody>
      </p:sp>
      <p:sp>
        <p:nvSpPr>
          <p:cNvPr id="3" name="Substituent text 2">
            <a:extLst>
              <a:ext uri="{FF2B5EF4-FFF2-40B4-BE49-F238E27FC236}">
                <a16:creationId xmlns:a16="http://schemas.microsoft.com/office/drawing/2014/main" id="{05CC3F76-4EFE-4719-872C-D8C984F7FE52}"/>
              </a:ext>
            </a:extLst>
          </p:cNvPr>
          <p:cNvSpPr>
            <a:spLocks noGrp="1"/>
          </p:cNvSpPr>
          <p:nvPr>
            <p:ph type="body" idx="1"/>
          </p:nvPr>
        </p:nvSpPr>
        <p:spPr>
          <a:xfrm>
            <a:off x="838200" y="1552576"/>
            <a:ext cx="10515600" cy="4351338"/>
          </a:xfrm>
        </p:spPr>
        <p:txBody>
          <a:bodyPr/>
          <a:lstStyle/>
          <a:p>
            <a:r>
              <a:rPr lang="ro-RO" i="1" dirty="0"/>
              <a:t>În primul rând, </a:t>
            </a:r>
            <a:r>
              <a:rPr lang="ro-RO" dirty="0"/>
              <a:t>structurile cognitive fac referire la cunoștințele despre lume și lingvistice pe care elevul le posedă. Cele patru categorii lingvistice (fonetice, morfo-sintactice, semantice și de pragmatică) favorizează formularea de ipoteze și înțelegerea sensului textului. Pentru asimilarea cunoștințelor despre lume este necesară stabilirea conexiunilor între nou (text) și ce este deja cunoscut. </a:t>
            </a:r>
          </a:p>
          <a:p>
            <a:r>
              <a:rPr lang="ro-RO" i="1" dirty="0"/>
              <a:t>În al doilea rând</a:t>
            </a:r>
            <a:r>
              <a:rPr lang="ro-RO" dirty="0"/>
              <a:t>, structurile afective pun accent pe ceea ce lectorul dorește să facă: atitudinile și interesul lui față de lectură: apetența, indiferența sau aversiunea față de lectură. </a:t>
            </a:r>
          </a:p>
          <a:p>
            <a:endParaRPr lang="ro-RO" dirty="0"/>
          </a:p>
        </p:txBody>
      </p:sp>
    </p:spTree>
    <p:extLst>
      <p:ext uri="{BB962C8B-B14F-4D97-AF65-F5344CB8AC3E}">
        <p14:creationId xmlns:p14="http://schemas.microsoft.com/office/powerpoint/2010/main" val="2404084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8EAA41F-7E41-4E3D-887E-EF832F1BEE3F}"/>
              </a:ext>
            </a:extLst>
          </p:cNvPr>
          <p:cNvSpPr>
            <a:spLocks noGrp="1"/>
          </p:cNvSpPr>
          <p:nvPr>
            <p:ph type="title"/>
          </p:nvPr>
        </p:nvSpPr>
        <p:spPr>
          <a:xfrm>
            <a:off x="838200" y="1240723"/>
            <a:ext cx="10515600" cy="584902"/>
          </a:xfrm>
        </p:spPr>
        <p:txBody>
          <a:bodyPr/>
          <a:lstStyle/>
          <a:p>
            <a:r>
              <a:rPr lang="ro-RO" dirty="0"/>
              <a:t>7 etape pentru comprehensiunea textului</a:t>
            </a:r>
          </a:p>
        </p:txBody>
      </p:sp>
      <p:sp>
        <p:nvSpPr>
          <p:cNvPr id="3" name="Substituent text 2">
            <a:extLst>
              <a:ext uri="{FF2B5EF4-FFF2-40B4-BE49-F238E27FC236}">
                <a16:creationId xmlns:a16="http://schemas.microsoft.com/office/drawing/2014/main" id="{E375DE58-1592-4292-B5DC-73236A273DAD}"/>
              </a:ext>
            </a:extLst>
          </p:cNvPr>
          <p:cNvSpPr>
            <a:spLocks noGrp="1"/>
          </p:cNvSpPr>
          <p:nvPr>
            <p:ph type="body" idx="1"/>
          </p:nvPr>
        </p:nvSpPr>
        <p:spPr/>
        <p:txBody>
          <a:bodyPr/>
          <a:lstStyle/>
          <a:p>
            <a:pPr lvl="0"/>
            <a:r>
              <a:rPr lang="ro-RO" dirty="0"/>
              <a:t>Crearea unor imagini mentale;</a:t>
            </a:r>
          </a:p>
          <a:p>
            <a:pPr lvl="0"/>
            <a:r>
              <a:rPr lang="ro-RO" dirty="0"/>
              <a:t>Corelarea cu informațiile pe care le posedă elevul (background </a:t>
            </a:r>
            <a:r>
              <a:rPr lang="ro-RO" dirty="0" err="1"/>
              <a:t>knowledge</a:t>
            </a:r>
            <a:r>
              <a:rPr lang="ro-RO" dirty="0"/>
              <a:t>);</a:t>
            </a:r>
          </a:p>
          <a:p>
            <a:pPr lvl="0"/>
            <a:r>
              <a:rPr lang="ro-RO" dirty="0"/>
              <a:t>Interogarea;</a:t>
            </a:r>
          </a:p>
          <a:p>
            <a:pPr lvl="0"/>
            <a:r>
              <a:rPr lang="ro-RO" dirty="0"/>
              <a:t>Realizarea de inferențe;</a:t>
            </a:r>
          </a:p>
          <a:p>
            <a:pPr lvl="0"/>
            <a:r>
              <a:rPr lang="ro-RO" dirty="0"/>
              <a:t>Identificarea ideilor principale și/sau a temelor;</a:t>
            </a:r>
          </a:p>
          <a:p>
            <a:pPr lvl="0"/>
            <a:r>
              <a:rPr lang="ro-RO" dirty="0"/>
              <a:t>Sintetizarea informației;</a:t>
            </a:r>
          </a:p>
          <a:p>
            <a:pPr lvl="0"/>
            <a:r>
              <a:rPr lang="ro-RO" dirty="0"/>
              <a:t>Utilizarea unor strategii de fixare: reluări ale lecturii; continuarea lecturii până la clarificarea sensului; rezumare.  </a:t>
            </a:r>
          </a:p>
          <a:p>
            <a:pPr lvl="0"/>
            <a:endParaRPr lang="ro-RO" dirty="0"/>
          </a:p>
        </p:txBody>
      </p:sp>
    </p:spTree>
    <p:extLst>
      <p:ext uri="{BB962C8B-B14F-4D97-AF65-F5344CB8AC3E}">
        <p14:creationId xmlns:p14="http://schemas.microsoft.com/office/powerpoint/2010/main" val="3652229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A819889-A199-4AB6-B492-43B970F6FFD9}"/>
              </a:ext>
            </a:extLst>
          </p:cNvPr>
          <p:cNvSpPr>
            <a:spLocks noGrp="1"/>
          </p:cNvSpPr>
          <p:nvPr>
            <p:ph type="title"/>
          </p:nvPr>
        </p:nvSpPr>
        <p:spPr>
          <a:xfrm>
            <a:off x="838200" y="1162843"/>
            <a:ext cx="10515600" cy="1325563"/>
          </a:xfrm>
        </p:spPr>
        <p:txBody>
          <a:bodyPr/>
          <a:lstStyle/>
          <a:p>
            <a:r>
              <a:rPr lang="ro-RO" b="1" i="1" dirty="0"/>
              <a:t>Inferențele </a:t>
            </a:r>
            <a:br>
              <a:rPr lang="ro-RO" b="1" dirty="0"/>
            </a:br>
            <a:endParaRPr lang="ro-RO" dirty="0"/>
          </a:p>
        </p:txBody>
      </p:sp>
      <p:sp>
        <p:nvSpPr>
          <p:cNvPr id="3" name="Substituent text 2">
            <a:extLst>
              <a:ext uri="{FF2B5EF4-FFF2-40B4-BE49-F238E27FC236}">
                <a16:creationId xmlns:a16="http://schemas.microsoft.com/office/drawing/2014/main" id="{EA343DED-6BF6-40C0-829F-0CBF4A95C932}"/>
              </a:ext>
            </a:extLst>
          </p:cNvPr>
          <p:cNvSpPr>
            <a:spLocks noGrp="1"/>
          </p:cNvSpPr>
          <p:nvPr>
            <p:ph type="body" idx="1"/>
          </p:nvPr>
        </p:nvSpPr>
        <p:spPr/>
        <p:txBody>
          <a:bodyPr/>
          <a:lstStyle/>
          <a:p>
            <a:r>
              <a:rPr lang="ro-RO" dirty="0"/>
              <a:t>Ce este </a:t>
            </a:r>
            <a:r>
              <a:rPr lang="ro-RO" b="1" i="1" dirty="0"/>
              <a:t>inferența</a:t>
            </a:r>
            <a:r>
              <a:rPr lang="ro-RO" dirty="0"/>
              <a:t>?</a:t>
            </a:r>
          </a:p>
          <a:p>
            <a:pPr lvl="0"/>
            <a:r>
              <a:rPr lang="ro-RO" dirty="0"/>
              <a:t>„o descoperire personală asupra unui aspect despre care autorul nu a scris explicit” – Zimmermann și </a:t>
            </a:r>
            <a:r>
              <a:rPr lang="ro-RO" dirty="0" err="1"/>
              <a:t>Hutchins</a:t>
            </a:r>
            <a:endParaRPr lang="ro-RO" dirty="0"/>
          </a:p>
          <a:p>
            <a:pPr lvl="0"/>
            <a:r>
              <a:rPr lang="ro-RO" dirty="0"/>
              <a:t>Interpretări personale bazate pe o serie de corelații între informații care nu sunt explicit prezentate în text – Michel </a:t>
            </a:r>
            <a:r>
              <a:rPr lang="ro-RO" dirty="0" err="1"/>
              <a:t>Fayol</a:t>
            </a:r>
            <a:endParaRPr lang="ro-RO" dirty="0"/>
          </a:p>
          <a:p>
            <a:pPr lvl="0"/>
            <a:r>
              <a:rPr lang="ro-RO" dirty="0"/>
              <a:t>se realizează dincolo de comprehensiunea literală și ține de structura de profunzime a textului –  </a:t>
            </a:r>
            <a:r>
              <a:rPr lang="ro-RO" dirty="0" err="1"/>
              <a:t>Giasson</a:t>
            </a:r>
            <a:r>
              <a:rPr lang="ro-RO" dirty="0"/>
              <a:t>;</a:t>
            </a:r>
          </a:p>
          <a:p>
            <a:pPr lvl="0"/>
            <a:r>
              <a:rPr lang="ro-RO" dirty="0"/>
              <a:t>inferențele au loc atunci când se realizează comprehensiunea textului  – </a:t>
            </a:r>
            <a:r>
              <a:rPr lang="ro-RO" dirty="0" err="1"/>
              <a:t>Graesser</a:t>
            </a:r>
            <a:endParaRPr lang="ro-RO" dirty="0"/>
          </a:p>
          <a:p>
            <a:endParaRPr lang="ro-RO" dirty="0"/>
          </a:p>
        </p:txBody>
      </p:sp>
    </p:spTree>
    <p:extLst>
      <p:ext uri="{BB962C8B-B14F-4D97-AF65-F5344CB8AC3E}">
        <p14:creationId xmlns:p14="http://schemas.microsoft.com/office/powerpoint/2010/main" val="641792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A8F74FB-F302-452E-889F-0E87AABF6A9E}"/>
              </a:ext>
            </a:extLst>
          </p:cNvPr>
          <p:cNvSpPr>
            <a:spLocks noGrp="1"/>
          </p:cNvSpPr>
          <p:nvPr>
            <p:ph type="title"/>
          </p:nvPr>
        </p:nvSpPr>
        <p:spPr>
          <a:xfrm>
            <a:off x="838200" y="1190847"/>
            <a:ext cx="10515600" cy="499841"/>
          </a:xfrm>
        </p:spPr>
        <p:txBody>
          <a:bodyPr/>
          <a:lstStyle/>
          <a:p>
            <a:r>
              <a:rPr lang="ro-RO" b="1" i="1" dirty="0"/>
              <a:t>Tipuri de inferențe</a:t>
            </a:r>
            <a:endParaRPr lang="ro-RO" dirty="0"/>
          </a:p>
        </p:txBody>
      </p:sp>
      <p:sp>
        <p:nvSpPr>
          <p:cNvPr id="7" name="Dreptunghi 6">
            <a:extLst>
              <a:ext uri="{FF2B5EF4-FFF2-40B4-BE49-F238E27FC236}">
                <a16:creationId xmlns:a16="http://schemas.microsoft.com/office/drawing/2014/main" id="{F94B533A-2C4C-449F-BB6A-5DBC7920B71B}"/>
              </a:ext>
            </a:extLst>
          </p:cNvPr>
          <p:cNvSpPr/>
          <p:nvPr/>
        </p:nvSpPr>
        <p:spPr>
          <a:xfrm>
            <a:off x="1028700" y="1921448"/>
            <a:ext cx="10134600" cy="4154984"/>
          </a:xfrm>
          <a:prstGeom prst="rect">
            <a:avLst/>
          </a:prstGeom>
        </p:spPr>
        <p:txBody>
          <a:bodyPr wrap="square">
            <a:spAutoFit/>
          </a:bodyPr>
          <a:lstStyle/>
          <a:p>
            <a:pPr marL="342900" lvl="0" indent="-342900" algn="just">
              <a:buFont typeface="Arial" panose="020B0604020202020204" pitchFamily="34" charset="0"/>
              <a:buChar char="•"/>
            </a:pPr>
            <a:r>
              <a:rPr lang="ro-RO" sz="2400" b="1" dirty="0">
                <a:latin typeface="Times New Roman" panose="02020603050405020304" pitchFamily="18" charset="0"/>
                <a:ea typeface="MS Mincho" panose="02020609040205080304" pitchFamily="49" charset="-128"/>
                <a:cs typeface="Times New Roman" panose="02020603050405020304" pitchFamily="18" charset="0"/>
              </a:rPr>
              <a:t>Inferențe logice </a:t>
            </a:r>
            <a:r>
              <a:rPr lang="ro-RO" sz="2400" dirty="0">
                <a:latin typeface="Times New Roman" panose="02020603050405020304" pitchFamily="18" charset="0"/>
                <a:ea typeface="MS Mincho" panose="02020609040205080304" pitchFamily="49" charset="-128"/>
                <a:cs typeface="Times New Roman" panose="02020603050405020304" pitchFamily="18" charset="0"/>
              </a:rPr>
              <a:t>–  care au loc în interiorul textului și se bazează pe deducțiile rezultate din informații implicite (Frank Smith)</a:t>
            </a:r>
            <a:endParaRPr lang="ro-RO" sz="2400"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buFont typeface="Arial" panose="020B0604020202020204" pitchFamily="34" charset="0"/>
              <a:buChar char="•"/>
            </a:pPr>
            <a:r>
              <a:rPr lang="ro-RO" sz="2400" b="1" dirty="0">
                <a:latin typeface="Times New Roman" panose="02020603050405020304" pitchFamily="18" charset="0"/>
                <a:ea typeface="MS Mincho" panose="02020609040205080304" pitchFamily="49" charset="-128"/>
                <a:cs typeface="Times New Roman" panose="02020603050405020304" pitchFamily="18" charset="0"/>
              </a:rPr>
              <a:t>Inferențe pragmatice </a:t>
            </a:r>
            <a:r>
              <a:rPr lang="ro-RO" sz="2400" dirty="0">
                <a:latin typeface="Times New Roman" panose="02020603050405020304" pitchFamily="18" charset="0"/>
                <a:ea typeface="MS Mincho" panose="02020609040205080304" pitchFamily="49" charset="-128"/>
                <a:cs typeface="Times New Roman" panose="02020603050405020304" pitchFamily="18" charset="0"/>
              </a:rPr>
              <a:t>– care au ca punct de plecare informaţiile pe care lectorul le deține deja; </a:t>
            </a:r>
            <a:endParaRPr lang="ro-RO" sz="2400"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buFont typeface="Arial" panose="020B0604020202020204" pitchFamily="34" charset="0"/>
              <a:buChar char="•"/>
            </a:pPr>
            <a:r>
              <a:rPr lang="ro-RO" sz="2400" b="1" dirty="0">
                <a:latin typeface="Times New Roman" panose="02020603050405020304" pitchFamily="18" charset="0"/>
                <a:ea typeface="MS Mincho" panose="02020609040205080304" pitchFamily="49" charset="-128"/>
                <a:cs typeface="Times New Roman" panose="02020603050405020304" pitchFamily="18" charset="0"/>
              </a:rPr>
              <a:t>Inferențele creative </a:t>
            </a:r>
            <a:r>
              <a:rPr lang="ro-RO" sz="2400" dirty="0">
                <a:latin typeface="Times New Roman" panose="02020603050405020304" pitchFamily="18" charset="0"/>
                <a:ea typeface="MS Mincho" panose="02020609040205080304" pitchFamily="49" charset="-128"/>
                <a:cs typeface="Times New Roman" panose="02020603050405020304" pitchFamily="18" charset="0"/>
              </a:rPr>
              <a:t>(Cunningham) – pornesc tot de la cunoștințele deținute de lector, dar prezintă un punct de vedere singular, particular asupra operei. </a:t>
            </a:r>
            <a:endParaRPr lang="ro-RO" sz="2400"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buFont typeface="Arial" panose="020B0604020202020204" pitchFamily="34" charset="0"/>
              <a:buChar char="•"/>
            </a:pPr>
            <a:r>
              <a:rPr lang="ro-RO" sz="2400" dirty="0" err="1">
                <a:latin typeface="Times New Roman" panose="02020603050405020304" pitchFamily="18" charset="0"/>
                <a:ea typeface="MS Mincho" panose="02020609040205080304" pitchFamily="49" charset="-128"/>
                <a:cs typeface="Times New Roman" panose="02020603050405020304" pitchFamily="18" charset="0"/>
              </a:rPr>
              <a:t>Bowyer</a:t>
            </a:r>
            <a:r>
              <a:rPr lang="ro-RO" sz="2400" dirty="0">
                <a:latin typeface="Times New Roman" panose="02020603050405020304" pitchFamily="18" charset="0"/>
                <a:ea typeface="MS Mincho" panose="02020609040205080304" pitchFamily="49" charset="-128"/>
                <a:cs typeface="Times New Roman" panose="02020603050405020304" pitchFamily="18" charset="0"/>
              </a:rPr>
              <a:t>-Crane și </a:t>
            </a:r>
            <a:r>
              <a:rPr lang="ro-RO" sz="2400" dirty="0" err="1">
                <a:latin typeface="Times New Roman" panose="02020603050405020304" pitchFamily="18" charset="0"/>
                <a:ea typeface="MS Mincho" panose="02020609040205080304" pitchFamily="49" charset="-128"/>
                <a:cs typeface="Times New Roman" panose="02020603050405020304" pitchFamily="18" charset="0"/>
              </a:rPr>
              <a:t>Snowling</a:t>
            </a:r>
            <a:r>
              <a:rPr lang="ro-RO" sz="2400" dirty="0">
                <a:latin typeface="Times New Roman" panose="02020603050405020304" pitchFamily="18" charset="0"/>
                <a:ea typeface="MS Mincho" panose="02020609040205080304" pitchFamily="49" charset="-128"/>
                <a:cs typeface="Times New Roman" panose="02020603050405020304" pitchFamily="18" charset="0"/>
              </a:rPr>
              <a:t> fac diferența între inferențe care asigură coerența textului și inferențe de elaborare, bazate pe cunoștințe și evaluative. </a:t>
            </a:r>
            <a:endParaRPr lang="ro-RO" sz="2400"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buFont typeface="Arial" panose="020B0604020202020204" pitchFamily="34" charset="0"/>
              <a:buChar char="•"/>
            </a:pPr>
            <a:r>
              <a:rPr lang="ro-RO" sz="2400" dirty="0" err="1">
                <a:latin typeface="Times New Roman" panose="02020603050405020304" pitchFamily="18" charset="0"/>
                <a:ea typeface="MS Mincho" panose="02020609040205080304" pitchFamily="49" charset="-128"/>
                <a:cs typeface="Times New Roman" panose="02020603050405020304" pitchFamily="18" charset="0"/>
              </a:rPr>
              <a:t>Cromley</a:t>
            </a:r>
            <a:r>
              <a:rPr lang="ro-RO" sz="2400" dirty="0">
                <a:latin typeface="Times New Roman" panose="02020603050405020304" pitchFamily="18" charset="0"/>
                <a:ea typeface="MS Mincho" panose="02020609040205080304" pitchFamily="49" charset="-128"/>
                <a:cs typeface="Times New Roman" panose="02020603050405020304" pitchFamily="18" charset="0"/>
              </a:rPr>
              <a:t> și Azevedo identifică inferențe care au la bază anafora, din text în text și cele care fac legătura dintre cunoștințele deținute și cele identificate în text.</a:t>
            </a:r>
            <a:endParaRPr lang="ro-RO" sz="2400" dirty="0">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2428621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C4B229F-2407-4906-ACF8-D2CFFF6A7AB2}"/>
              </a:ext>
            </a:extLst>
          </p:cNvPr>
          <p:cNvSpPr>
            <a:spLocks noGrp="1"/>
          </p:cNvSpPr>
          <p:nvPr>
            <p:ph type="title"/>
          </p:nvPr>
        </p:nvSpPr>
        <p:spPr/>
        <p:txBody>
          <a:bodyPr/>
          <a:lstStyle/>
          <a:p>
            <a:endParaRPr lang="ro-RO"/>
          </a:p>
        </p:txBody>
      </p:sp>
      <p:sp>
        <p:nvSpPr>
          <p:cNvPr id="3" name="Substituent text 2">
            <a:extLst>
              <a:ext uri="{FF2B5EF4-FFF2-40B4-BE49-F238E27FC236}">
                <a16:creationId xmlns:a16="http://schemas.microsoft.com/office/drawing/2014/main" id="{DA54DB35-5B31-4CD0-BBDF-86B4CE48EDBD}"/>
              </a:ext>
            </a:extLst>
          </p:cNvPr>
          <p:cNvSpPr>
            <a:spLocks noGrp="1"/>
          </p:cNvSpPr>
          <p:nvPr>
            <p:ph type="body" idx="1"/>
          </p:nvPr>
        </p:nvSpPr>
        <p:spPr/>
        <p:txBody>
          <a:bodyPr/>
          <a:lstStyle/>
          <a:p>
            <a:r>
              <a:rPr lang="ro-RO" dirty="0"/>
              <a:t>Activitate individuală, pe grupe, frontală </a:t>
            </a:r>
          </a:p>
          <a:p>
            <a:endParaRPr lang="ro-RO" dirty="0"/>
          </a:p>
          <a:p>
            <a:r>
              <a:rPr lang="ro-RO" dirty="0"/>
              <a:t>Pornind de la un text narativ, </a:t>
            </a:r>
            <a:r>
              <a:rPr lang="ro-RO" dirty="0" err="1"/>
              <a:t>Graesser</a:t>
            </a:r>
            <a:r>
              <a:rPr lang="ro-RO" dirty="0"/>
              <a:t> prezintă 13 tipuri de inferențe. </a:t>
            </a:r>
          </a:p>
          <a:p>
            <a:r>
              <a:rPr lang="ro-RO" dirty="0"/>
              <a:t>Identificați tipurile de inferențe, completând tabelul din Anexa 1.</a:t>
            </a:r>
          </a:p>
          <a:p>
            <a:endParaRPr lang="ro-RO" dirty="0"/>
          </a:p>
        </p:txBody>
      </p:sp>
    </p:spTree>
    <p:extLst>
      <p:ext uri="{BB962C8B-B14F-4D97-AF65-F5344CB8AC3E}">
        <p14:creationId xmlns:p14="http://schemas.microsoft.com/office/powerpoint/2010/main" val="675200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 6">
            <a:extLst>
              <a:ext uri="{FF2B5EF4-FFF2-40B4-BE49-F238E27FC236}">
                <a16:creationId xmlns:a16="http://schemas.microsoft.com/office/drawing/2014/main" id="{5518B754-FBFD-4FAC-A775-F4AA1DDBD9B5}"/>
              </a:ext>
            </a:extLst>
          </p:cNvPr>
          <p:cNvGraphicFramePr>
            <a:graphicFrameLocks noGrp="1"/>
          </p:cNvGraphicFramePr>
          <p:nvPr>
            <p:extLst>
              <p:ext uri="{D42A27DB-BD31-4B8C-83A1-F6EECF244321}">
                <p14:modId xmlns:p14="http://schemas.microsoft.com/office/powerpoint/2010/main" val="3837681624"/>
              </p:ext>
            </p:extLst>
          </p:nvPr>
        </p:nvGraphicFramePr>
        <p:xfrm>
          <a:off x="800098" y="951706"/>
          <a:ext cx="10229851" cy="5071238"/>
        </p:xfrm>
        <a:graphic>
          <a:graphicData uri="http://schemas.openxmlformats.org/drawingml/2006/table">
            <a:tbl>
              <a:tblPr firstRow="1" firstCol="1" bandRow="1">
                <a:tableStyleId>{BF14EBC4-DD39-4CAD-8485-53D3B301FDC1}</a:tableStyleId>
              </a:tblPr>
              <a:tblGrid>
                <a:gridCol w="2436675">
                  <a:extLst>
                    <a:ext uri="{9D8B030D-6E8A-4147-A177-3AD203B41FA5}">
                      <a16:colId xmlns:a16="http://schemas.microsoft.com/office/drawing/2014/main" val="3058070937"/>
                    </a:ext>
                  </a:extLst>
                </a:gridCol>
                <a:gridCol w="3493961">
                  <a:extLst>
                    <a:ext uri="{9D8B030D-6E8A-4147-A177-3AD203B41FA5}">
                      <a16:colId xmlns:a16="http://schemas.microsoft.com/office/drawing/2014/main" val="1524271763"/>
                    </a:ext>
                  </a:extLst>
                </a:gridCol>
                <a:gridCol w="2371836">
                  <a:extLst>
                    <a:ext uri="{9D8B030D-6E8A-4147-A177-3AD203B41FA5}">
                      <a16:colId xmlns:a16="http://schemas.microsoft.com/office/drawing/2014/main" val="3990957214"/>
                    </a:ext>
                  </a:extLst>
                </a:gridCol>
                <a:gridCol w="1927379">
                  <a:extLst>
                    <a:ext uri="{9D8B030D-6E8A-4147-A177-3AD203B41FA5}">
                      <a16:colId xmlns:a16="http://schemas.microsoft.com/office/drawing/2014/main" val="4124778518"/>
                    </a:ext>
                  </a:extLst>
                </a:gridCol>
              </a:tblGrid>
              <a:tr h="350844">
                <a:tc>
                  <a:txBody>
                    <a:bodyPr/>
                    <a:lstStyle/>
                    <a:p>
                      <a:pPr marL="0" marR="0" algn="ctr">
                        <a:lnSpc>
                          <a:spcPct val="107000"/>
                        </a:lnSpc>
                        <a:spcBef>
                          <a:spcPts val="0"/>
                        </a:spcBef>
                        <a:spcAft>
                          <a:spcPts val="0"/>
                        </a:spcAft>
                      </a:pPr>
                      <a:r>
                        <a:rPr lang="ro-RO" sz="1400">
                          <a:effectLst/>
                        </a:rPr>
                        <a:t>Tipul de inferență</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gn="ctr">
                        <a:lnSpc>
                          <a:spcPct val="107000"/>
                        </a:lnSpc>
                        <a:spcBef>
                          <a:spcPts val="0"/>
                        </a:spcBef>
                        <a:spcAft>
                          <a:spcPts val="0"/>
                        </a:spcAft>
                      </a:pPr>
                      <a:r>
                        <a:rPr lang="ro-RO" sz="1400">
                          <a:effectLst/>
                        </a:rPr>
                        <a:t>Scurtă descriere</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gn="ctr">
                        <a:lnSpc>
                          <a:spcPct val="107000"/>
                        </a:lnSpc>
                        <a:spcBef>
                          <a:spcPts val="0"/>
                        </a:spcBef>
                        <a:spcAft>
                          <a:spcPts val="0"/>
                        </a:spcAft>
                      </a:pPr>
                      <a:r>
                        <a:rPr lang="ro-RO" sz="1400">
                          <a:effectLst/>
                        </a:rPr>
                        <a:t>Textul care ilustrează inferența</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gn="ctr">
                        <a:lnSpc>
                          <a:spcPct val="107000"/>
                        </a:lnSpc>
                        <a:spcBef>
                          <a:spcPts val="0"/>
                        </a:spcBef>
                        <a:spcAft>
                          <a:spcPts val="0"/>
                        </a:spcAft>
                      </a:pPr>
                      <a:r>
                        <a:rPr lang="ro-RO" sz="1400">
                          <a:effectLst/>
                        </a:rPr>
                        <a:t>Inferența</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extLst>
                  <a:ext uri="{0D108BD9-81ED-4DB2-BD59-A6C34878D82A}">
                    <a16:rowId xmlns:a16="http://schemas.microsoft.com/office/drawing/2014/main" val="3181346412"/>
                  </a:ext>
                </a:extLst>
              </a:tr>
              <a:tr h="1429918">
                <a:tc>
                  <a:txBody>
                    <a:bodyPr/>
                    <a:lstStyle/>
                    <a:p>
                      <a:pPr marL="0" marR="0">
                        <a:lnSpc>
                          <a:spcPct val="107000"/>
                        </a:lnSpc>
                        <a:spcBef>
                          <a:spcPts val="0"/>
                        </a:spcBef>
                        <a:spcAft>
                          <a:spcPts val="0"/>
                        </a:spcAft>
                      </a:pPr>
                      <a:r>
                        <a:rPr lang="ro-RO" sz="1400">
                          <a:effectLst/>
                        </a:rPr>
                        <a:t>Clasa 1: Referențială/anaforică </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dirty="0">
                          <a:effectLst/>
                        </a:rPr>
                        <a:t>Deicticele și anaforele </a:t>
                      </a:r>
                    </a:p>
                    <a:p>
                      <a:pPr marL="0" marR="0">
                        <a:lnSpc>
                          <a:spcPct val="107000"/>
                        </a:lnSpc>
                        <a:spcBef>
                          <a:spcPts val="0"/>
                        </a:spcBef>
                        <a:spcAft>
                          <a:spcPts val="0"/>
                        </a:spcAft>
                      </a:pPr>
                      <a:r>
                        <a:rPr lang="ro-RO" sz="1400" dirty="0">
                          <a:effectLst/>
                        </a:rPr>
                        <a:t>Sensul unui cuvânt sau al unei fraze este dedus dintr-un element anterior/posterior sau constituent din text (explicit sau dedus)</a:t>
                      </a:r>
                    </a:p>
                    <a:p>
                      <a:pPr marL="0" marR="0">
                        <a:lnSpc>
                          <a:spcPct val="107000"/>
                        </a:lnSpc>
                        <a:spcBef>
                          <a:spcPts val="0"/>
                        </a:spcBef>
                        <a:spcAft>
                          <a:spcPts val="0"/>
                        </a:spcAft>
                      </a:pPr>
                      <a:r>
                        <a:rPr lang="ro-RO" sz="1400" dirty="0">
                          <a:effectLst/>
                        </a:rPr>
                        <a:t>Ele se realizează numai în interiorul textului</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i="1" dirty="0">
                          <a:effectLst/>
                        </a:rPr>
                        <a:t>cel puțin așa le spuneau inimile lor ... </a:t>
                      </a:r>
                    </a:p>
                    <a:p>
                      <a:pPr marL="0" marR="0">
                        <a:lnSpc>
                          <a:spcPct val="107000"/>
                        </a:lnSpc>
                        <a:spcBef>
                          <a:spcPts val="0"/>
                        </a:spcBef>
                        <a:spcAft>
                          <a:spcPts val="0"/>
                        </a:spcAft>
                      </a:pPr>
                      <a:r>
                        <a:rPr lang="ro-RO" sz="1400" i="1" dirty="0">
                          <a:effectLst/>
                        </a:rPr>
                        <a:t>Maia și </a:t>
                      </a:r>
                      <a:r>
                        <a:rPr lang="ro-RO" sz="1400" i="1" dirty="0" err="1">
                          <a:effectLst/>
                        </a:rPr>
                        <a:t>Mati</a:t>
                      </a:r>
                      <a:r>
                        <a:rPr lang="ro-RO" sz="1400" i="1" dirty="0">
                          <a:effectLst/>
                        </a:rPr>
                        <a:t> au urcat de-a lungul malului râului </a:t>
                      </a:r>
                    </a:p>
                    <a:p>
                      <a:pPr marL="0" marR="0">
                        <a:lnSpc>
                          <a:spcPct val="107000"/>
                        </a:lnSpc>
                        <a:spcBef>
                          <a:spcPts val="0"/>
                        </a:spcBef>
                        <a:spcAft>
                          <a:spcPts val="0"/>
                        </a:spcAft>
                      </a:pPr>
                      <a:r>
                        <a:rPr lang="ro-RO" sz="1400" dirty="0">
                          <a:effectLst/>
                        </a:rPr>
                        <a:t> </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dirty="0">
                          <a:effectLst/>
                        </a:rPr>
                        <a:t>Maia și </a:t>
                      </a:r>
                      <a:r>
                        <a:rPr lang="ro-RO" sz="1400" dirty="0" err="1">
                          <a:effectLst/>
                        </a:rPr>
                        <a:t>Mati</a:t>
                      </a:r>
                      <a:r>
                        <a:rPr lang="ro-RO" sz="1400" dirty="0">
                          <a:effectLst/>
                        </a:rPr>
                        <a:t> este referentul  pentru </a:t>
                      </a:r>
                      <a:r>
                        <a:rPr lang="ro-RO" sz="1400" i="1" dirty="0">
                          <a:effectLst/>
                        </a:rPr>
                        <a:t>lor</a:t>
                      </a:r>
                      <a:endParaRPr lang="ro-RO" sz="1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extLst>
                  <a:ext uri="{0D108BD9-81ED-4DB2-BD59-A6C34878D82A}">
                    <a16:rowId xmlns:a16="http://schemas.microsoft.com/office/drawing/2014/main" val="553756890"/>
                  </a:ext>
                </a:extLst>
              </a:tr>
              <a:tr h="1609764">
                <a:tc>
                  <a:txBody>
                    <a:bodyPr/>
                    <a:lstStyle/>
                    <a:p>
                      <a:pPr marL="0" marR="0">
                        <a:lnSpc>
                          <a:spcPct val="107000"/>
                        </a:lnSpc>
                        <a:spcBef>
                          <a:spcPts val="0"/>
                        </a:spcBef>
                        <a:spcAft>
                          <a:spcPts val="0"/>
                        </a:spcAft>
                      </a:pPr>
                      <a:r>
                        <a:rPr lang="ro-RO" sz="1400">
                          <a:effectLst/>
                        </a:rPr>
                        <a:t>Clasa 2: </a:t>
                      </a:r>
                    </a:p>
                    <a:p>
                      <a:pPr marL="0" marR="0">
                        <a:lnSpc>
                          <a:spcPct val="107000"/>
                        </a:lnSpc>
                        <a:spcBef>
                          <a:spcPts val="0"/>
                        </a:spcBef>
                        <a:spcAft>
                          <a:spcPts val="0"/>
                        </a:spcAft>
                      </a:pPr>
                      <a:r>
                        <a:rPr lang="ro-RO" sz="1400">
                          <a:effectLst/>
                        </a:rPr>
                        <a:t>A rolurilor tematice</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a:effectLst/>
                        </a:rPr>
                        <a:t>O relaţie semantică abstractă, stabilită între predicatul propoziţiei unul dintre complementele sale,</a:t>
                      </a:r>
                    </a:p>
                    <a:p>
                      <a:pPr marL="0" marR="0">
                        <a:lnSpc>
                          <a:spcPct val="107000"/>
                        </a:lnSpc>
                        <a:spcBef>
                          <a:spcPts val="0"/>
                        </a:spcBef>
                        <a:spcAft>
                          <a:spcPts val="0"/>
                        </a:spcAft>
                      </a:pPr>
                      <a:r>
                        <a:rPr lang="ro-RO" sz="1400">
                          <a:effectLst/>
                        </a:rPr>
                        <a:t>prezentate în caracteristicile lor morfologice (cazuri): de exemplu: agent, experimentator, destinatar, obiect,</a:t>
                      </a:r>
                    </a:p>
                    <a:p>
                      <a:pPr marL="0" marR="0">
                        <a:lnSpc>
                          <a:spcPct val="107000"/>
                        </a:lnSpc>
                        <a:spcBef>
                          <a:spcPts val="0"/>
                        </a:spcBef>
                        <a:spcAft>
                          <a:spcPts val="0"/>
                        </a:spcAft>
                      </a:pPr>
                      <a:r>
                        <a:rPr lang="ro-RO" sz="1400">
                          <a:effectLst/>
                        </a:rPr>
                        <a:t>locație, timp.</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i="1" dirty="0">
                          <a:effectLst/>
                        </a:rPr>
                        <a:t>Maia și </a:t>
                      </a:r>
                      <a:r>
                        <a:rPr lang="ro-RO" sz="1400" i="1" dirty="0" err="1">
                          <a:effectLst/>
                        </a:rPr>
                        <a:t>Mati</a:t>
                      </a:r>
                      <a:r>
                        <a:rPr lang="ro-RO" sz="1400" i="1" dirty="0">
                          <a:effectLst/>
                        </a:rPr>
                        <a:t> au urcat de-a lungul malului râului </a:t>
                      </a:r>
                    </a:p>
                    <a:p>
                      <a:pPr marL="0" marR="0">
                        <a:lnSpc>
                          <a:spcPct val="107000"/>
                        </a:lnSpc>
                        <a:spcBef>
                          <a:spcPts val="0"/>
                        </a:spcBef>
                        <a:spcAft>
                          <a:spcPts val="0"/>
                        </a:spcAft>
                      </a:pPr>
                      <a:r>
                        <a:rPr lang="ro-RO" sz="1400" i="1" dirty="0">
                          <a:effectLst/>
                        </a:rPr>
                        <a:t> </a:t>
                      </a:r>
                    </a:p>
                    <a:p>
                      <a:pPr marL="0" marR="0">
                        <a:lnSpc>
                          <a:spcPct val="107000"/>
                        </a:lnSpc>
                        <a:spcBef>
                          <a:spcPts val="0"/>
                        </a:spcBef>
                        <a:spcAft>
                          <a:spcPts val="0"/>
                        </a:spcAft>
                      </a:pPr>
                      <a:r>
                        <a:rPr lang="ro-RO" sz="1400" i="1" dirty="0">
                          <a:effectLst/>
                        </a:rPr>
                        <a:t> </a:t>
                      </a:r>
                    </a:p>
                    <a:p>
                      <a:pPr marL="0" marR="0">
                        <a:lnSpc>
                          <a:spcPct val="107000"/>
                        </a:lnSpc>
                        <a:spcBef>
                          <a:spcPts val="0"/>
                        </a:spcBef>
                        <a:spcAft>
                          <a:spcPts val="0"/>
                        </a:spcAft>
                      </a:pPr>
                      <a:r>
                        <a:rPr lang="ro-RO" sz="1400" i="1" dirty="0">
                          <a:effectLst/>
                        </a:rPr>
                        <a:t>Pe măsură ce urcau muntele, pădurea devenea din ce în ce mai deasă.</a:t>
                      </a:r>
                      <a:endParaRPr lang="ro-RO" sz="1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a:effectLst/>
                        </a:rPr>
                        <a:t>Experimentatorii – Maia și Mati </a:t>
                      </a:r>
                    </a:p>
                    <a:p>
                      <a:pPr marL="0" marR="0">
                        <a:lnSpc>
                          <a:spcPct val="107000"/>
                        </a:lnSpc>
                        <a:spcBef>
                          <a:spcPts val="0"/>
                        </a:spcBef>
                        <a:spcAft>
                          <a:spcPts val="0"/>
                        </a:spcAft>
                      </a:pPr>
                      <a:r>
                        <a:rPr lang="ro-RO" sz="1400">
                          <a:effectLst/>
                        </a:rPr>
                        <a:t>Acțiunea are loc pe malul unui râu, sensul deplasării fiind spre izvor,  spre centrul pădurii </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extLst>
                  <a:ext uri="{0D108BD9-81ED-4DB2-BD59-A6C34878D82A}">
                    <a16:rowId xmlns:a16="http://schemas.microsoft.com/office/drawing/2014/main" val="3997159058"/>
                  </a:ext>
                </a:extLst>
              </a:tr>
              <a:tr h="1429918">
                <a:tc>
                  <a:txBody>
                    <a:bodyPr/>
                    <a:lstStyle/>
                    <a:p>
                      <a:pPr marL="0" marR="0">
                        <a:lnSpc>
                          <a:spcPct val="107000"/>
                        </a:lnSpc>
                        <a:spcBef>
                          <a:spcPts val="0"/>
                        </a:spcBef>
                        <a:spcAft>
                          <a:spcPts val="0"/>
                        </a:spcAft>
                      </a:pPr>
                      <a:r>
                        <a:rPr lang="ro-RO" sz="1400" dirty="0">
                          <a:effectLst/>
                        </a:rPr>
                        <a:t>Clasa 3: </a:t>
                      </a:r>
                    </a:p>
                    <a:p>
                      <a:pPr marL="0" marR="0">
                        <a:lnSpc>
                          <a:spcPct val="107000"/>
                        </a:lnSpc>
                        <a:spcBef>
                          <a:spcPts val="0"/>
                        </a:spcBef>
                        <a:spcAft>
                          <a:spcPts val="0"/>
                        </a:spcAft>
                      </a:pPr>
                      <a:r>
                        <a:rPr lang="ro-RO" sz="1400" dirty="0">
                          <a:effectLst/>
                        </a:rPr>
                        <a:t>A cauzei, a antecedentelor cauzale (</a:t>
                      </a:r>
                      <a:r>
                        <a:rPr lang="ro-RO" sz="1400" dirty="0" err="1">
                          <a:effectLst/>
                        </a:rPr>
                        <a:t>Causal</a:t>
                      </a:r>
                      <a:r>
                        <a:rPr lang="ro-RO" sz="1400" dirty="0">
                          <a:effectLst/>
                        </a:rPr>
                        <a:t> antecedent)</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a:effectLst/>
                        </a:rPr>
                        <a:t>Inferența se bazează este pe un lanț cauzal</a:t>
                      </a:r>
                    </a:p>
                    <a:p>
                      <a:pPr marL="0" marR="0">
                        <a:lnSpc>
                          <a:spcPct val="107000"/>
                        </a:lnSpc>
                        <a:spcBef>
                          <a:spcPts val="0"/>
                        </a:spcBef>
                        <a:spcAft>
                          <a:spcPts val="0"/>
                        </a:spcAft>
                      </a:pPr>
                      <a:r>
                        <a:rPr lang="ro-RO" sz="1400">
                          <a:effectLst/>
                        </a:rPr>
                        <a:t>(pod) între acțiunea explicită curentă, un eveniment sau o stare și contextul anterior pasajului în care se regăsește.</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i="1" dirty="0">
                          <a:effectLst/>
                        </a:rPr>
                        <a:t>Uneori aveau impresia că nu erau singuri în pădure, că mai era acolo cineva, sau ceva, vast și mare și întunecat, ceva ce respira adânc și tăcut sub tălpile lor</a:t>
                      </a:r>
                      <a:endParaRPr lang="ro-RO" sz="1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tc>
                  <a:txBody>
                    <a:bodyPr/>
                    <a:lstStyle/>
                    <a:p>
                      <a:pPr marL="0" marR="0">
                        <a:lnSpc>
                          <a:spcPct val="107000"/>
                        </a:lnSpc>
                        <a:spcBef>
                          <a:spcPts val="0"/>
                        </a:spcBef>
                        <a:spcAft>
                          <a:spcPts val="0"/>
                        </a:spcAft>
                      </a:pPr>
                      <a:r>
                        <a:rPr lang="ro-RO" sz="1400" dirty="0">
                          <a:effectLst/>
                        </a:rPr>
                        <a:t>Curajul pe care îl aveau inițial începe să dispară pe măsură ce se adâncesc în pădure. </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064" marR="62064" marT="0" marB="0"/>
                </a:tc>
                <a:extLst>
                  <a:ext uri="{0D108BD9-81ED-4DB2-BD59-A6C34878D82A}">
                    <a16:rowId xmlns:a16="http://schemas.microsoft.com/office/drawing/2014/main" val="375320682"/>
                  </a:ext>
                </a:extLst>
              </a:tr>
            </a:tbl>
          </a:graphicData>
        </a:graphic>
      </p:graphicFrame>
    </p:spTree>
    <p:extLst>
      <p:ext uri="{BB962C8B-B14F-4D97-AF65-F5344CB8AC3E}">
        <p14:creationId xmlns:p14="http://schemas.microsoft.com/office/powerpoint/2010/main" val="1722385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a:extLst>
              <a:ext uri="{FF2B5EF4-FFF2-40B4-BE49-F238E27FC236}">
                <a16:creationId xmlns:a16="http://schemas.microsoft.com/office/drawing/2014/main" id="{08F946AF-908A-42EC-8B3D-C56DCD3F72EA}"/>
              </a:ext>
            </a:extLst>
          </p:cNvPr>
          <p:cNvGraphicFramePr>
            <a:graphicFrameLocks noGrp="1"/>
          </p:cNvGraphicFramePr>
          <p:nvPr>
            <p:extLst>
              <p:ext uri="{D42A27DB-BD31-4B8C-83A1-F6EECF244321}">
                <p14:modId xmlns:p14="http://schemas.microsoft.com/office/powerpoint/2010/main" val="132183901"/>
              </p:ext>
            </p:extLst>
          </p:nvPr>
        </p:nvGraphicFramePr>
        <p:xfrm>
          <a:off x="894714" y="1348771"/>
          <a:ext cx="10363835" cy="4569858"/>
        </p:xfrm>
        <a:graphic>
          <a:graphicData uri="http://schemas.openxmlformats.org/drawingml/2006/table">
            <a:tbl>
              <a:tblPr firstRow="1" firstCol="1" bandRow="1">
                <a:tableStyleId>{BF14EBC4-DD39-4CAD-8485-53D3B301FDC1}</a:tableStyleId>
              </a:tblPr>
              <a:tblGrid>
                <a:gridCol w="2468589">
                  <a:extLst>
                    <a:ext uri="{9D8B030D-6E8A-4147-A177-3AD203B41FA5}">
                      <a16:colId xmlns:a16="http://schemas.microsoft.com/office/drawing/2014/main" val="2977028286"/>
                    </a:ext>
                  </a:extLst>
                </a:gridCol>
                <a:gridCol w="4256697">
                  <a:extLst>
                    <a:ext uri="{9D8B030D-6E8A-4147-A177-3AD203B41FA5}">
                      <a16:colId xmlns:a16="http://schemas.microsoft.com/office/drawing/2014/main" val="548395041"/>
                    </a:ext>
                  </a:extLst>
                </a:gridCol>
                <a:gridCol w="2724150">
                  <a:extLst>
                    <a:ext uri="{9D8B030D-6E8A-4147-A177-3AD203B41FA5}">
                      <a16:colId xmlns:a16="http://schemas.microsoft.com/office/drawing/2014/main" val="3771943503"/>
                    </a:ext>
                  </a:extLst>
                </a:gridCol>
                <a:gridCol w="914399">
                  <a:extLst>
                    <a:ext uri="{9D8B030D-6E8A-4147-A177-3AD203B41FA5}">
                      <a16:colId xmlns:a16="http://schemas.microsoft.com/office/drawing/2014/main" val="3461877616"/>
                    </a:ext>
                  </a:extLst>
                </a:gridCol>
              </a:tblGrid>
              <a:tr h="1465292">
                <a:tc>
                  <a:txBody>
                    <a:bodyPr/>
                    <a:lstStyle/>
                    <a:p>
                      <a:pPr marL="0" marR="0">
                        <a:lnSpc>
                          <a:spcPct val="107000"/>
                        </a:lnSpc>
                        <a:spcBef>
                          <a:spcPts val="0"/>
                        </a:spcBef>
                        <a:spcAft>
                          <a:spcPts val="0"/>
                        </a:spcAft>
                      </a:pPr>
                      <a:r>
                        <a:rPr lang="ro-RO" sz="1600">
                          <a:effectLst/>
                        </a:rPr>
                        <a:t>Clasa 4: </a:t>
                      </a:r>
                    </a:p>
                    <a:p>
                      <a:pPr marL="0" marR="0">
                        <a:lnSpc>
                          <a:spcPct val="107000"/>
                        </a:lnSpc>
                        <a:spcBef>
                          <a:spcPts val="0"/>
                        </a:spcBef>
                        <a:spcAft>
                          <a:spcPts val="0"/>
                        </a:spcAft>
                      </a:pPr>
                      <a:r>
                        <a:rPr lang="ro-RO" sz="1600">
                          <a:effectLst/>
                        </a:rPr>
                        <a:t>A scopului superior</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Inferența reprezintă scopul care</a:t>
                      </a:r>
                    </a:p>
                    <a:p>
                      <a:pPr marL="0" marR="0">
                        <a:lnSpc>
                          <a:spcPct val="107000"/>
                        </a:lnSpc>
                        <a:spcBef>
                          <a:spcPts val="0"/>
                        </a:spcBef>
                        <a:spcAft>
                          <a:spcPts val="0"/>
                        </a:spcAft>
                      </a:pPr>
                      <a:r>
                        <a:rPr lang="ro-RO" sz="1600">
                          <a:effectLst/>
                        </a:rPr>
                        <a:t>motivează intenționat agentul acțiunii.</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i="1" dirty="0">
                          <a:effectLst/>
                        </a:rPr>
                        <a:t>Din ce loc ar trebui să-și înceapă căutarea?</a:t>
                      </a:r>
                    </a:p>
                    <a:p>
                      <a:pPr marL="0" marR="0">
                        <a:lnSpc>
                          <a:spcPct val="107000"/>
                        </a:lnSpc>
                        <a:spcBef>
                          <a:spcPts val="0"/>
                        </a:spcBef>
                        <a:spcAft>
                          <a:spcPts val="0"/>
                        </a:spcAft>
                      </a:pPr>
                      <a:r>
                        <a:rPr lang="ro-RO" sz="1600" i="1" dirty="0">
                          <a:effectLst/>
                        </a:rPr>
                        <a:t> </a:t>
                      </a:r>
                    </a:p>
                    <a:p>
                      <a:pPr marL="0" marR="0">
                        <a:lnSpc>
                          <a:spcPct val="107000"/>
                        </a:lnSpc>
                        <a:spcBef>
                          <a:spcPts val="0"/>
                        </a:spcBef>
                        <a:spcAft>
                          <a:spcPts val="0"/>
                        </a:spcAft>
                      </a:pPr>
                      <a:r>
                        <a:rPr lang="ro-RO" sz="1600" i="1" dirty="0">
                          <a:effectLst/>
                        </a:rPr>
                        <a:t>Ideea aventurii prinsese rădăcini atât de adânci</a:t>
                      </a:r>
                      <a:endParaRPr lang="ro-RO" sz="16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 </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6835713"/>
                  </a:ext>
                </a:extLst>
              </a:tr>
              <a:tr h="411085">
                <a:tc>
                  <a:txBody>
                    <a:bodyPr/>
                    <a:lstStyle/>
                    <a:p>
                      <a:pPr marL="0" marR="0">
                        <a:lnSpc>
                          <a:spcPct val="107000"/>
                        </a:lnSpc>
                        <a:spcBef>
                          <a:spcPts val="0"/>
                        </a:spcBef>
                        <a:spcAft>
                          <a:spcPts val="0"/>
                        </a:spcAft>
                      </a:pPr>
                      <a:r>
                        <a:rPr lang="ro-RO" sz="1600">
                          <a:effectLst/>
                        </a:rPr>
                        <a:t>Clasa 5: </a:t>
                      </a:r>
                    </a:p>
                    <a:p>
                      <a:pPr marL="0" marR="0">
                        <a:lnSpc>
                          <a:spcPct val="107000"/>
                        </a:lnSpc>
                        <a:spcBef>
                          <a:spcPts val="0"/>
                        </a:spcBef>
                        <a:spcAft>
                          <a:spcPts val="0"/>
                        </a:spcAft>
                      </a:pPr>
                      <a:r>
                        <a:rPr lang="ro-RO" sz="1600">
                          <a:effectLst/>
                        </a:rPr>
                        <a:t>Tematică</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Aspectul cel mai general al textului</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 </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 </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39051688"/>
                  </a:ext>
                </a:extLst>
              </a:tr>
              <a:tr h="1043610">
                <a:tc>
                  <a:txBody>
                    <a:bodyPr/>
                    <a:lstStyle/>
                    <a:p>
                      <a:pPr marL="0" marR="0">
                        <a:lnSpc>
                          <a:spcPct val="107000"/>
                        </a:lnSpc>
                        <a:spcBef>
                          <a:spcPts val="0"/>
                        </a:spcBef>
                        <a:spcAft>
                          <a:spcPts val="0"/>
                        </a:spcAft>
                      </a:pPr>
                      <a:r>
                        <a:rPr lang="ro-RO" sz="1600">
                          <a:effectLst/>
                        </a:rPr>
                        <a:t>Clasa 6: </a:t>
                      </a:r>
                    </a:p>
                    <a:p>
                      <a:pPr marL="0" marR="0">
                        <a:lnSpc>
                          <a:spcPct val="107000"/>
                        </a:lnSpc>
                        <a:spcBef>
                          <a:spcPts val="0"/>
                        </a:spcBef>
                        <a:spcAft>
                          <a:spcPts val="0"/>
                        </a:spcAft>
                      </a:pPr>
                      <a:r>
                        <a:rPr lang="ro-RO" sz="1600">
                          <a:effectLst/>
                        </a:rPr>
                        <a:t>A reacției emoționale a personajului </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Emoția experimentată de un personaj,</a:t>
                      </a:r>
                    </a:p>
                    <a:p>
                      <a:pPr marL="0" marR="0">
                        <a:lnSpc>
                          <a:spcPct val="107000"/>
                        </a:lnSpc>
                        <a:spcBef>
                          <a:spcPts val="0"/>
                        </a:spcBef>
                        <a:spcAft>
                          <a:spcPts val="0"/>
                        </a:spcAft>
                      </a:pPr>
                      <a:r>
                        <a:rPr lang="ro-RO" sz="1600">
                          <a:effectLst/>
                        </a:rPr>
                        <a:t>cauzate de sau ca răspuns la un an</a:t>
                      </a:r>
                    </a:p>
                    <a:p>
                      <a:pPr marL="0" marR="0">
                        <a:lnSpc>
                          <a:spcPct val="107000"/>
                        </a:lnSpc>
                        <a:spcBef>
                          <a:spcPts val="0"/>
                        </a:spcBef>
                        <a:spcAft>
                          <a:spcPts val="0"/>
                        </a:spcAft>
                      </a:pPr>
                      <a:r>
                        <a:rPr lang="ro-RO" sz="1600">
                          <a:effectLst/>
                        </a:rPr>
                        <a:t>eveniment sau acțiune.</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 </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 </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261559"/>
                  </a:ext>
                </a:extLst>
              </a:tr>
              <a:tr h="1465292">
                <a:tc>
                  <a:txBody>
                    <a:bodyPr/>
                    <a:lstStyle/>
                    <a:p>
                      <a:pPr marL="0" marR="0">
                        <a:lnSpc>
                          <a:spcPct val="107000"/>
                        </a:lnSpc>
                        <a:spcBef>
                          <a:spcPts val="0"/>
                        </a:spcBef>
                        <a:spcAft>
                          <a:spcPts val="0"/>
                        </a:spcAft>
                      </a:pPr>
                      <a:r>
                        <a:rPr lang="ro-RO" sz="1600">
                          <a:effectLst/>
                        </a:rPr>
                        <a:t>Clasa 7: </a:t>
                      </a:r>
                    </a:p>
                    <a:p>
                      <a:pPr marL="0" marR="0">
                        <a:lnSpc>
                          <a:spcPct val="107000"/>
                        </a:lnSpc>
                        <a:spcBef>
                          <a:spcPts val="0"/>
                        </a:spcBef>
                        <a:spcAft>
                          <a:spcPts val="0"/>
                        </a:spcAft>
                      </a:pPr>
                      <a:r>
                        <a:rPr lang="ro-RO" sz="1600">
                          <a:effectLst/>
                        </a:rPr>
                        <a:t>A relației cauză-efect</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dirty="0">
                          <a:effectLst/>
                        </a:rPr>
                        <a:t>Predicția acțiunii ca</a:t>
                      </a:r>
                    </a:p>
                    <a:p>
                      <a:pPr marL="0" marR="0">
                        <a:lnSpc>
                          <a:spcPct val="107000"/>
                        </a:lnSpc>
                        <a:spcBef>
                          <a:spcPts val="0"/>
                        </a:spcBef>
                        <a:spcAft>
                          <a:spcPts val="0"/>
                        </a:spcAft>
                      </a:pPr>
                      <a:r>
                        <a:rPr lang="ro-RO" sz="1600" dirty="0">
                          <a:effectLst/>
                        </a:rPr>
                        <a:t>lanț cauzal, inclusiv acțiuni fizice ale personajului sau </a:t>
                      </a:r>
                    </a:p>
                    <a:p>
                      <a:pPr marL="0" marR="0">
                        <a:lnSpc>
                          <a:spcPct val="107000"/>
                        </a:lnSpc>
                        <a:spcBef>
                          <a:spcPts val="0"/>
                        </a:spcBef>
                        <a:spcAft>
                          <a:spcPts val="0"/>
                        </a:spcAft>
                      </a:pPr>
                      <a:r>
                        <a:rPr lang="ro-RO" sz="1600" dirty="0">
                          <a:effectLst/>
                        </a:rPr>
                        <a:t>evenimente și noi planuri de agenți. (Aceste inferențe nu includ emoțiile personajelor din clasa a 6-a.)</a:t>
                      </a:r>
                      <a:endParaRPr lang="ro-R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a:effectLst/>
                        </a:rPr>
                        <a:t> </a:t>
                      </a:r>
                      <a:endParaRPr lang="ro-RO"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600" dirty="0">
                          <a:effectLst/>
                        </a:rPr>
                        <a:t> </a:t>
                      </a:r>
                      <a:endParaRPr lang="ro-R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6811268"/>
                  </a:ext>
                </a:extLst>
              </a:tr>
            </a:tbl>
          </a:graphicData>
        </a:graphic>
      </p:graphicFrame>
    </p:spTree>
    <p:extLst>
      <p:ext uri="{BB962C8B-B14F-4D97-AF65-F5344CB8AC3E}">
        <p14:creationId xmlns:p14="http://schemas.microsoft.com/office/powerpoint/2010/main" val="2742985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a:extLst>
              <a:ext uri="{FF2B5EF4-FFF2-40B4-BE49-F238E27FC236}">
                <a16:creationId xmlns:a16="http://schemas.microsoft.com/office/drawing/2014/main" id="{E7969EBB-E8CC-49B8-BC65-1D2F68AA3891}"/>
              </a:ext>
            </a:extLst>
          </p:cNvPr>
          <p:cNvGraphicFramePr>
            <a:graphicFrameLocks noGrp="1"/>
          </p:cNvGraphicFramePr>
          <p:nvPr>
            <p:extLst>
              <p:ext uri="{D42A27DB-BD31-4B8C-83A1-F6EECF244321}">
                <p14:modId xmlns:p14="http://schemas.microsoft.com/office/powerpoint/2010/main" val="2599639560"/>
              </p:ext>
            </p:extLst>
          </p:nvPr>
        </p:nvGraphicFramePr>
        <p:xfrm>
          <a:off x="818514" y="1368171"/>
          <a:ext cx="10687685" cy="4499229"/>
        </p:xfrm>
        <a:graphic>
          <a:graphicData uri="http://schemas.openxmlformats.org/drawingml/2006/table">
            <a:tbl>
              <a:tblPr firstRow="1" firstCol="1" bandRow="1">
                <a:tableStyleId>{BF14EBC4-DD39-4CAD-8485-53D3B301FDC1}</a:tableStyleId>
              </a:tblPr>
              <a:tblGrid>
                <a:gridCol w="2545727">
                  <a:extLst>
                    <a:ext uri="{9D8B030D-6E8A-4147-A177-3AD203B41FA5}">
                      <a16:colId xmlns:a16="http://schemas.microsoft.com/office/drawing/2014/main" val="2504795698"/>
                    </a:ext>
                  </a:extLst>
                </a:gridCol>
                <a:gridCol w="4846309">
                  <a:extLst>
                    <a:ext uri="{9D8B030D-6E8A-4147-A177-3AD203B41FA5}">
                      <a16:colId xmlns:a16="http://schemas.microsoft.com/office/drawing/2014/main" val="824587028"/>
                    </a:ext>
                  </a:extLst>
                </a:gridCol>
                <a:gridCol w="2228850">
                  <a:extLst>
                    <a:ext uri="{9D8B030D-6E8A-4147-A177-3AD203B41FA5}">
                      <a16:colId xmlns:a16="http://schemas.microsoft.com/office/drawing/2014/main" val="338330721"/>
                    </a:ext>
                  </a:extLst>
                </a:gridCol>
                <a:gridCol w="1066799">
                  <a:extLst>
                    <a:ext uri="{9D8B030D-6E8A-4147-A177-3AD203B41FA5}">
                      <a16:colId xmlns:a16="http://schemas.microsoft.com/office/drawing/2014/main" val="459911754"/>
                    </a:ext>
                  </a:extLst>
                </a:gridCol>
              </a:tblGrid>
              <a:tr h="1499743">
                <a:tc>
                  <a:txBody>
                    <a:bodyPr/>
                    <a:lstStyle/>
                    <a:p>
                      <a:pPr marL="0" marR="0">
                        <a:lnSpc>
                          <a:spcPct val="107000"/>
                        </a:lnSpc>
                        <a:spcBef>
                          <a:spcPts val="0"/>
                        </a:spcBef>
                        <a:spcAft>
                          <a:spcPts val="0"/>
                        </a:spcAft>
                      </a:pPr>
                      <a:r>
                        <a:rPr lang="ro-RO" sz="1800">
                          <a:effectLst/>
                        </a:rPr>
                        <a:t>Clasa 8: Concretizarea rolurilor tematice sau a noțiunilor abstracte</a:t>
                      </a:r>
                      <a:endParaRPr lang="ro-R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800">
                          <a:effectLst/>
                        </a:rPr>
                        <a:t>Inferența este o subcategorie sau o</a:t>
                      </a:r>
                    </a:p>
                    <a:p>
                      <a:pPr marL="0" marR="0">
                        <a:lnSpc>
                          <a:spcPct val="107000"/>
                        </a:lnSpc>
                        <a:spcBef>
                          <a:spcPts val="0"/>
                        </a:spcBef>
                        <a:spcAft>
                          <a:spcPts val="0"/>
                        </a:spcAft>
                      </a:pPr>
                      <a:r>
                        <a:rPr lang="ro-RO" sz="1800">
                          <a:effectLst/>
                        </a:rPr>
                        <a:t>particularizare a unui</a:t>
                      </a:r>
                    </a:p>
                    <a:p>
                      <a:pPr marL="0" marR="0">
                        <a:lnSpc>
                          <a:spcPct val="107000"/>
                        </a:lnSpc>
                        <a:spcBef>
                          <a:spcPts val="0"/>
                        </a:spcBef>
                        <a:spcAft>
                          <a:spcPts val="0"/>
                        </a:spcAft>
                      </a:pPr>
                      <a:r>
                        <a:rPr lang="ro-RO" sz="1800">
                          <a:effectLst/>
                        </a:rPr>
                        <a:t>rol tematic care este necesar pentru verb</a:t>
                      </a:r>
                      <a:endParaRPr lang="ro-R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100">
                          <a:effectLst/>
                        </a:rPr>
                        <a:t> </a:t>
                      </a:r>
                      <a:endParaRPr lang="ro-R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100">
                          <a:effectLst/>
                        </a:rPr>
                        <a:t> </a:t>
                      </a:r>
                      <a:endParaRPr lang="ro-R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0124951"/>
                  </a:ext>
                </a:extLst>
              </a:tr>
              <a:tr h="1499743">
                <a:tc>
                  <a:txBody>
                    <a:bodyPr/>
                    <a:lstStyle/>
                    <a:p>
                      <a:pPr marL="0" marR="0">
                        <a:lnSpc>
                          <a:spcPct val="107000"/>
                        </a:lnSpc>
                        <a:spcBef>
                          <a:spcPts val="0"/>
                        </a:spcBef>
                        <a:spcAft>
                          <a:spcPts val="0"/>
                        </a:spcAft>
                      </a:pPr>
                      <a:r>
                        <a:rPr lang="ro-RO" sz="1800">
                          <a:effectLst/>
                        </a:rPr>
                        <a:t>Clasa 9: </a:t>
                      </a:r>
                    </a:p>
                    <a:p>
                      <a:pPr marL="0" marR="0">
                        <a:lnSpc>
                          <a:spcPct val="107000"/>
                        </a:lnSpc>
                        <a:spcBef>
                          <a:spcPts val="0"/>
                        </a:spcBef>
                        <a:spcAft>
                          <a:spcPts val="0"/>
                        </a:spcAft>
                      </a:pPr>
                      <a:r>
                        <a:rPr lang="ro-RO" sz="1800">
                          <a:effectLst/>
                        </a:rPr>
                        <a:t>Instrumental</a:t>
                      </a:r>
                      <a:endParaRPr lang="ro-R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800">
                          <a:effectLst/>
                        </a:rPr>
                        <a:t>Inferența este un obiect, parte din</a:t>
                      </a:r>
                    </a:p>
                    <a:p>
                      <a:pPr marL="0" marR="0">
                        <a:lnSpc>
                          <a:spcPct val="107000"/>
                        </a:lnSpc>
                        <a:spcBef>
                          <a:spcPts val="0"/>
                        </a:spcBef>
                        <a:spcAft>
                          <a:spcPts val="0"/>
                        </a:spcAft>
                      </a:pPr>
                      <a:r>
                        <a:rPr lang="ro-RO" sz="1800">
                          <a:effectLst/>
                        </a:rPr>
                        <a:t>corpul sau resursa folosită de</a:t>
                      </a:r>
                    </a:p>
                    <a:p>
                      <a:pPr marL="0" marR="0">
                        <a:lnSpc>
                          <a:spcPct val="107000"/>
                        </a:lnSpc>
                        <a:spcBef>
                          <a:spcPts val="0"/>
                        </a:spcBef>
                        <a:spcAft>
                          <a:spcPts val="0"/>
                        </a:spcAft>
                      </a:pPr>
                      <a:r>
                        <a:rPr lang="ro-RO" sz="1800">
                          <a:effectLst/>
                        </a:rPr>
                        <a:t>un agent când execută intenționat acțiunea.</a:t>
                      </a:r>
                      <a:endParaRPr lang="ro-R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100">
                          <a:effectLst/>
                        </a:rPr>
                        <a:t> </a:t>
                      </a:r>
                      <a:endParaRPr lang="ro-R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100">
                          <a:effectLst/>
                        </a:rPr>
                        <a:t> </a:t>
                      </a:r>
                      <a:endParaRPr lang="ro-R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4022503"/>
                  </a:ext>
                </a:extLst>
              </a:tr>
              <a:tr h="1499743">
                <a:tc>
                  <a:txBody>
                    <a:bodyPr/>
                    <a:lstStyle/>
                    <a:p>
                      <a:pPr marL="0" marR="0">
                        <a:lnSpc>
                          <a:spcPct val="107000"/>
                        </a:lnSpc>
                        <a:spcBef>
                          <a:spcPts val="0"/>
                        </a:spcBef>
                        <a:spcAft>
                          <a:spcPts val="0"/>
                        </a:spcAft>
                      </a:pPr>
                      <a:r>
                        <a:rPr lang="ro-RO" sz="1800">
                          <a:effectLst/>
                        </a:rPr>
                        <a:t>Clasa 10:</a:t>
                      </a:r>
                    </a:p>
                    <a:p>
                      <a:pPr marL="0" marR="0">
                        <a:lnSpc>
                          <a:spcPct val="107000"/>
                        </a:lnSpc>
                        <a:spcBef>
                          <a:spcPts val="0"/>
                        </a:spcBef>
                        <a:spcAft>
                          <a:spcPts val="0"/>
                        </a:spcAft>
                      </a:pPr>
                      <a:r>
                        <a:rPr lang="ro-RO" sz="1800">
                          <a:effectLst/>
                        </a:rPr>
                        <a:t>Modală/subordonată scopului general (Subordinate goal action)</a:t>
                      </a:r>
                      <a:endParaRPr lang="ro-RO"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800" dirty="0">
                          <a:effectLst/>
                        </a:rPr>
                        <a:t>Inferența este un scop, un plan sau acțiune care specifică modul în care acțiunea agentului este realizată.</a:t>
                      </a:r>
                      <a:endParaRPr lang="ro-RO"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100">
                          <a:effectLst/>
                        </a:rPr>
                        <a:t> </a:t>
                      </a:r>
                      <a:endParaRPr lang="ro-R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1100" dirty="0">
                          <a:effectLst/>
                        </a:rPr>
                        <a:t> </a:t>
                      </a:r>
                      <a:endParaRPr lang="ro-R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83715249"/>
                  </a:ext>
                </a:extLst>
              </a:tr>
            </a:tbl>
          </a:graphicData>
        </a:graphic>
      </p:graphicFrame>
    </p:spTree>
    <p:extLst>
      <p:ext uri="{BB962C8B-B14F-4D97-AF65-F5344CB8AC3E}">
        <p14:creationId xmlns:p14="http://schemas.microsoft.com/office/powerpoint/2010/main" val="1483614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a:extLst>
              <a:ext uri="{FF2B5EF4-FFF2-40B4-BE49-F238E27FC236}">
                <a16:creationId xmlns:a16="http://schemas.microsoft.com/office/drawing/2014/main" id="{BC82DC77-FAB6-4348-B8C9-D7D6CAABF40F}"/>
              </a:ext>
            </a:extLst>
          </p:cNvPr>
          <p:cNvGraphicFramePr>
            <a:graphicFrameLocks noGrp="1"/>
          </p:cNvGraphicFramePr>
          <p:nvPr>
            <p:extLst>
              <p:ext uri="{D42A27DB-BD31-4B8C-83A1-F6EECF244321}">
                <p14:modId xmlns:p14="http://schemas.microsoft.com/office/powerpoint/2010/main" val="448361923"/>
              </p:ext>
            </p:extLst>
          </p:nvPr>
        </p:nvGraphicFramePr>
        <p:xfrm>
          <a:off x="838200" y="1395158"/>
          <a:ext cx="9886950" cy="4351339"/>
        </p:xfrm>
        <a:graphic>
          <a:graphicData uri="http://schemas.openxmlformats.org/drawingml/2006/table">
            <a:tbl>
              <a:tblPr firstRow="1" firstCol="1" bandRow="1">
                <a:tableStyleId>{BF14EBC4-DD39-4CAD-8485-53D3B301FDC1}</a:tableStyleId>
              </a:tblPr>
              <a:tblGrid>
                <a:gridCol w="4062175">
                  <a:extLst>
                    <a:ext uri="{9D8B030D-6E8A-4147-A177-3AD203B41FA5}">
                      <a16:colId xmlns:a16="http://schemas.microsoft.com/office/drawing/2014/main" val="364471447"/>
                    </a:ext>
                  </a:extLst>
                </a:gridCol>
                <a:gridCol w="5824775">
                  <a:extLst>
                    <a:ext uri="{9D8B030D-6E8A-4147-A177-3AD203B41FA5}">
                      <a16:colId xmlns:a16="http://schemas.microsoft.com/office/drawing/2014/main" val="71876939"/>
                    </a:ext>
                  </a:extLst>
                </a:gridCol>
              </a:tblGrid>
              <a:tr h="2353504">
                <a:tc>
                  <a:txBody>
                    <a:bodyPr/>
                    <a:lstStyle/>
                    <a:p>
                      <a:pPr marL="0" marR="0">
                        <a:lnSpc>
                          <a:spcPct val="107000"/>
                        </a:lnSpc>
                        <a:spcBef>
                          <a:spcPts val="0"/>
                        </a:spcBef>
                        <a:spcAft>
                          <a:spcPts val="0"/>
                        </a:spcAft>
                      </a:pPr>
                      <a:r>
                        <a:rPr lang="ro-RO" sz="2000">
                          <a:effectLst/>
                        </a:rPr>
                        <a:t>Clasa 11: </a:t>
                      </a:r>
                    </a:p>
                    <a:p>
                      <a:pPr marL="0" marR="0">
                        <a:lnSpc>
                          <a:spcPct val="107000"/>
                        </a:lnSpc>
                        <a:spcBef>
                          <a:spcPts val="0"/>
                        </a:spcBef>
                        <a:spcAft>
                          <a:spcPts val="0"/>
                        </a:spcAft>
                      </a:pPr>
                      <a:r>
                        <a:rPr lang="ro-RO" sz="2000">
                          <a:effectLst/>
                        </a:rPr>
                        <a:t>Starea generală </a:t>
                      </a:r>
                      <a:endParaRPr lang="ro-RO"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2000">
                          <a:effectLst/>
                        </a:rPr>
                        <a:t>Inferența este o stare continuă, din intervalul de timp al textului, care nu are legătură cauzală cu</a:t>
                      </a:r>
                    </a:p>
                    <a:p>
                      <a:pPr marL="0" marR="0">
                        <a:lnSpc>
                          <a:spcPct val="107000"/>
                        </a:lnSpc>
                        <a:spcBef>
                          <a:spcPts val="0"/>
                        </a:spcBef>
                        <a:spcAft>
                          <a:spcPts val="0"/>
                        </a:spcAft>
                      </a:pPr>
                      <a:r>
                        <a:rPr lang="ro-RO" sz="2000">
                          <a:effectLst/>
                        </a:rPr>
                        <a:t>intriga poveștii. Poate include: trăsăturile, cunoștințele, mentalitățile, ideile agentului acțiunii; proprietățile obiectelor</a:t>
                      </a:r>
                    </a:p>
                    <a:p>
                      <a:pPr marL="0" marR="0">
                        <a:lnSpc>
                          <a:spcPct val="107000"/>
                        </a:lnSpc>
                        <a:spcBef>
                          <a:spcPts val="0"/>
                        </a:spcBef>
                        <a:spcAft>
                          <a:spcPts val="0"/>
                        </a:spcAft>
                      </a:pPr>
                      <a:r>
                        <a:rPr lang="ro-RO" sz="2000">
                          <a:effectLst/>
                        </a:rPr>
                        <a:t>sau conceptelor; referințe spațiale sau legate de amplasare diferitelor entități</a:t>
                      </a:r>
                      <a:endParaRPr lang="ro-RO"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63575093"/>
                  </a:ext>
                </a:extLst>
              </a:tr>
              <a:tr h="1337564">
                <a:tc>
                  <a:txBody>
                    <a:bodyPr/>
                    <a:lstStyle/>
                    <a:p>
                      <a:pPr marL="0" marR="0">
                        <a:lnSpc>
                          <a:spcPct val="107000"/>
                        </a:lnSpc>
                        <a:spcBef>
                          <a:spcPts val="0"/>
                        </a:spcBef>
                        <a:spcAft>
                          <a:spcPts val="0"/>
                        </a:spcAft>
                      </a:pPr>
                      <a:r>
                        <a:rPr lang="ro-RO" sz="2000">
                          <a:effectLst/>
                        </a:rPr>
                        <a:t>Clasa 12:</a:t>
                      </a:r>
                    </a:p>
                    <a:p>
                      <a:pPr marL="0" marR="0">
                        <a:lnSpc>
                          <a:spcPct val="107000"/>
                        </a:lnSpc>
                        <a:spcBef>
                          <a:spcPts val="0"/>
                        </a:spcBef>
                        <a:spcAft>
                          <a:spcPts val="0"/>
                        </a:spcAft>
                      </a:pPr>
                      <a:r>
                        <a:rPr lang="ro-RO" sz="2000">
                          <a:effectLst/>
                        </a:rPr>
                        <a:t>Emoția cititorului</a:t>
                      </a:r>
                      <a:endParaRPr lang="ro-RO"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2000">
                          <a:effectLst/>
                        </a:rPr>
                        <a:t>Inferența este emoția pe care cititorul o experimentează la</a:t>
                      </a:r>
                    </a:p>
                    <a:p>
                      <a:pPr marL="0" marR="0">
                        <a:lnSpc>
                          <a:spcPct val="107000"/>
                        </a:lnSpc>
                        <a:spcBef>
                          <a:spcPts val="0"/>
                        </a:spcBef>
                        <a:spcAft>
                          <a:spcPts val="0"/>
                        </a:spcAft>
                      </a:pPr>
                      <a:r>
                        <a:rPr lang="ro-RO" sz="2000">
                          <a:effectLst/>
                        </a:rPr>
                        <a:t>citirea unui text.</a:t>
                      </a:r>
                    </a:p>
                    <a:p>
                      <a:pPr marL="0" marR="0">
                        <a:lnSpc>
                          <a:spcPct val="107000"/>
                        </a:lnSpc>
                        <a:spcBef>
                          <a:spcPts val="0"/>
                        </a:spcBef>
                        <a:spcAft>
                          <a:spcPts val="0"/>
                        </a:spcAft>
                      </a:pPr>
                      <a:r>
                        <a:rPr lang="ro-RO" sz="2000">
                          <a:effectLst/>
                        </a:rPr>
                        <a:t> </a:t>
                      </a:r>
                      <a:endParaRPr lang="ro-RO"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2292968"/>
                  </a:ext>
                </a:extLst>
              </a:tr>
              <a:tr h="660271">
                <a:tc>
                  <a:txBody>
                    <a:bodyPr/>
                    <a:lstStyle/>
                    <a:p>
                      <a:pPr marL="0" marR="0">
                        <a:lnSpc>
                          <a:spcPct val="107000"/>
                        </a:lnSpc>
                        <a:spcBef>
                          <a:spcPts val="0"/>
                        </a:spcBef>
                        <a:spcAft>
                          <a:spcPts val="0"/>
                        </a:spcAft>
                      </a:pPr>
                      <a:r>
                        <a:rPr lang="ro-RO" sz="2000">
                          <a:effectLst/>
                        </a:rPr>
                        <a:t>Clasa 13: </a:t>
                      </a:r>
                    </a:p>
                    <a:p>
                      <a:pPr marL="0" marR="0">
                        <a:lnSpc>
                          <a:spcPct val="107000"/>
                        </a:lnSpc>
                        <a:spcBef>
                          <a:spcPts val="0"/>
                        </a:spcBef>
                        <a:spcAft>
                          <a:spcPts val="0"/>
                        </a:spcAft>
                      </a:pPr>
                      <a:r>
                        <a:rPr lang="ro-RO" sz="2000">
                          <a:effectLst/>
                        </a:rPr>
                        <a:t>Intenția autorului</a:t>
                      </a:r>
                      <a:endParaRPr lang="ro-RO"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ro-RO" sz="2000" dirty="0">
                          <a:effectLst/>
                        </a:rPr>
                        <a:t>Identificarea atitudinii sau a motivației scrierii</a:t>
                      </a:r>
                      <a:endParaRPr lang="ro-R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905157"/>
                  </a:ext>
                </a:extLst>
              </a:tr>
            </a:tbl>
          </a:graphicData>
        </a:graphic>
      </p:graphicFrame>
    </p:spTree>
    <p:extLst>
      <p:ext uri="{BB962C8B-B14F-4D97-AF65-F5344CB8AC3E}">
        <p14:creationId xmlns:p14="http://schemas.microsoft.com/office/powerpoint/2010/main" val="2645680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4"/>
          <p:cNvSpPr txBox="1">
            <a:spLocks noGrp="1"/>
          </p:cNvSpPr>
          <p:nvPr>
            <p:ph type="ctrTitle"/>
          </p:nvPr>
        </p:nvSpPr>
        <p:spPr>
          <a:xfrm>
            <a:off x="872359" y="1655762"/>
            <a:ext cx="10310700" cy="2245678"/>
          </a:xfrm>
          <a:prstGeom prst="rect">
            <a:avLst/>
          </a:prstGeom>
          <a:noFill/>
          <a:ln>
            <a:noFill/>
          </a:ln>
        </p:spPr>
        <p:txBody>
          <a:bodyPr spcFirstLastPara="1" wrap="square" lIns="91425" tIns="45700" rIns="91425" bIns="45700" anchor="b" anchorCtr="0">
            <a:noAutofit/>
          </a:bodyPr>
          <a:lstStyle/>
          <a:p>
            <a:pPr>
              <a:buSzPts val="5400"/>
            </a:pPr>
            <a:br>
              <a:rPr lang="ro-RO" sz="2200" dirty="0">
                <a:latin typeface="Calibri" panose="020F0502020204030204" pitchFamily="34" charset="0"/>
                <a:cs typeface="Calibri" panose="020F0502020204030204" pitchFamily="34" charset="0"/>
              </a:rPr>
            </a:br>
            <a:r>
              <a:rPr lang="ro-RO" sz="2200" b="1" dirty="0">
                <a:latin typeface="Calibri" panose="020F0502020204030204" pitchFamily="34" charset="0"/>
                <a:cs typeface="Calibri" panose="020F0502020204030204" pitchFamily="34" charset="0"/>
              </a:rPr>
              <a:t>MODULUL II - </a:t>
            </a:r>
            <a:r>
              <a:rPr lang="en-US" sz="2200" b="1" dirty="0" err="1">
                <a:latin typeface="Calibri" panose="020F0502020204030204" pitchFamily="34" charset="0"/>
                <a:cs typeface="Calibri" panose="020F0502020204030204" pitchFamily="34" charset="0"/>
              </a:rPr>
              <a:t>Aplicarea</a:t>
            </a:r>
            <a:r>
              <a:rPr lang="en-US" sz="2200" b="1" dirty="0">
                <a:latin typeface="Calibri" panose="020F0502020204030204" pitchFamily="34" charset="0"/>
                <a:cs typeface="Calibri" panose="020F0502020204030204" pitchFamily="34" charset="0"/>
              </a:rPr>
              <a:t> </a:t>
            </a:r>
            <a:r>
              <a:rPr lang="en-US" sz="2200" b="1" dirty="0" err="1">
                <a:latin typeface="Calibri" panose="020F0502020204030204" pitchFamily="34" charset="0"/>
                <a:cs typeface="Calibri" panose="020F0502020204030204" pitchFamily="34" charset="0"/>
              </a:rPr>
              <a:t>noului</a:t>
            </a:r>
            <a:r>
              <a:rPr lang="en-US" sz="2200" b="1" dirty="0">
                <a:latin typeface="Calibri" panose="020F0502020204030204" pitchFamily="34" charset="0"/>
                <a:cs typeface="Calibri" panose="020F0502020204030204" pitchFamily="34" charset="0"/>
              </a:rPr>
              <a:t> Curriculum </a:t>
            </a:r>
            <a:r>
              <a:rPr lang="en-US" sz="2200" b="1" dirty="0" err="1">
                <a:latin typeface="Calibri" panose="020F0502020204030204" pitchFamily="34" charset="0"/>
                <a:cs typeface="Calibri" panose="020F0502020204030204" pitchFamily="34" charset="0"/>
              </a:rPr>
              <a:t>naţional</a:t>
            </a:r>
            <a:r>
              <a:rPr lang="en-US" sz="2200" b="1" dirty="0">
                <a:latin typeface="Calibri" panose="020F0502020204030204" pitchFamily="34" charset="0"/>
                <a:cs typeface="Calibri" panose="020F0502020204030204" pitchFamily="34" charset="0"/>
              </a:rPr>
              <a:t> </a:t>
            </a:r>
            <a:r>
              <a:rPr lang="en-US" sz="2200" b="1" dirty="0" err="1">
                <a:latin typeface="Calibri" panose="020F0502020204030204" pitchFamily="34" charset="0"/>
                <a:cs typeface="Calibri" panose="020F0502020204030204" pitchFamily="34" charset="0"/>
              </a:rPr>
              <a:t>pentru</a:t>
            </a:r>
            <a:r>
              <a:rPr lang="en-US" sz="2200" b="1" dirty="0">
                <a:latin typeface="Calibri" panose="020F0502020204030204" pitchFamily="34" charset="0"/>
                <a:cs typeface="Calibri" panose="020F0502020204030204" pitchFamily="34" charset="0"/>
              </a:rPr>
              <a:t> </a:t>
            </a:r>
            <a:r>
              <a:rPr lang="en-US" sz="2200" b="1" dirty="0" err="1">
                <a:latin typeface="Calibri" panose="020F0502020204030204" pitchFamily="34" charset="0"/>
                <a:cs typeface="Calibri" panose="020F0502020204030204" pitchFamily="34" charset="0"/>
              </a:rPr>
              <a:t>învăţământul</a:t>
            </a:r>
            <a:r>
              <a:rPr lang="en-US" sz="2200" b="1" dirty="0">
                <a:latin typeface="Calibri" panose="020F0502020204030204" pitchFamily="34" charset="0"/>
                <a:cs typeface="Calibri" panose="020F0502020204030204" pitchFamily="34" charset="0"/>
              </a:rPr>
              <a:t> </a:t>
            </a:r>
            <a:r>
              <a:rPr lang="en-US" sz="2200" b="1" dirty="0" err="1">
                <a:latin typeface="Calibri" panose="020F0502020204030204" pitchFamily="34" charset="0"/>
                <a:cs typeface="Calibri" panose="020F0502020204030204" pitchFamily="34" charset="0"/>
              </a:rPr>
              <a:t>primar</a:t>
            </a:r>
            <a:r>
              <a:rPr lang="en-US" sz="2200" b="1" dirty="0">
                <a:latin typeface="Calibri" panose="020F0502020204030204" pitchFamily="34" charset="0"/>
                <a:cs typeface="Calibri" panose="020F0502020204030204" pitchFamily="34" charset="0"/>
              </a:rPr>
              <a:t>/</a:t>
            </a:r>
            <a:r>
              <a:rPr lang="en-US" sz="2200" b="1" dirty="0" err="1">
                <a:latin typeface="Calibri" panose="020F0502020204030204" pitchFamily="34" charset="0"/>
                <a:cs typeface="Calibri" panose="020F0502020204030204" pitchFamily="34" charset="0"/>
              </a:rPr>
              <a:t>gimnazial</a:t>
            </a:r>
            <a:r>
              <a:rPr lang="en-US" sz="2200" b="1" dirty="0">
                <a:latin typeface="Calibri" panose="020F0502020204030204" pitchFamily="34" charset="0"/>
                <a:cs typeface="Calibri" panose="020F0502020204030204" pitchFamily="34" charset="0"/>
              </a:rPr>
              <a:t>. </a:t>
            </a:r>
            <a:r>
              <a:rPr lang="en-US" sz="2200" b="1" dirty="0" err="1">
                <a:latin typeface="Calibri" panose="020F0502020204030204" pitchFamily="34" charset="0"/>
                <a:cs typeface="Calibri" panose="020F0502020204030204" pitchFamily="34" charset="0"/>
              </a:rPr>
              <a:t>Disciplinele</a:t>
            </a:r>
            <a:r>
              <a:rPr lang="en-US" sz="2200" b="1" dirty="0">
                <a:latin typeface="Calibri" panose="020F0502020204030204" pitchFamily="34" charset="0"/>
                <a:cs typeface="Calibri" panose="020F0502020204030204" pitchFamily="34" charset="0"/>
              </a:rPr>
              <a:t> de </a:t>
            </a:r>
            <a:r>
              <a:rPr lang="en-US" sz="2200" b="1" dirty="0" err="1">
                <a:latin typeface="Calibri" panose="020F0502020204030204" pitchFamily="34" charset="0"/>
                <a:cs typeface="Calibri" panose="020F0502020204030204" pitchFamily="34" charset="0"/>
              </a:rPr>
              <a:t>studiu</a:t>
            </a:r>
            <a:r>
              <a:rPr lang="en-US" sz="2200" b="1" dirty="0">
                <a:latin typeface="Calibri" panose="020F0502020204030204" pitchFamily="34" charset="0"/>
                <a:cs typeface="Calibri" panose="020F0502020204030204" pitchFamily="34" charset="0"/>
              </a:rPr>
              <a:t> din </a:t>
            </a:r>
            <a:r>
              <a:rPr lang="en-US" sz="2200" b="1" dirty="0" err="1">
                <a:latin typeface="Calibri" panose="020F0502020204030204" pitchFamily="34" charset="0"/>
                <a:cs typeface="Calibri" panose="020F0502020204030204" pitchFamily="34" charset="0"/>
              </a:rPr>
              <a:t>perspectiva</a:t>
            </a:r>
            <a:r>
              <a:rPr lang="en-US" sz="2200" b="1" dirty="0">
                <a:latin typeface="Calibri" panose="020F0502020204030204" pitchFamily="34" charset="0"/>
                <a:cs typeface="Calibri" panose="020F0502020204030204" pitchFamily="34" charset="0"/>
              </a:rPr>
              <a:t> </a:t>
            </a:r>
            <a:r>
              <a:rPr lang="en-US" sz="2200" b="1" dirty="0" err="1">
                <a:latin typeface="Calibri" panose="020F0502020204030204" pitchFamily="34" charset="0"/>
                <a:cs typeface="Calibri" panose="020F0502020204030204" pitchFamily="34" charset="0"/>
              </a:rPr>
              <a:t>didacticii</a:t>
            </a:r>
            <a:r>
              <a:rPr lang="en-US" sz="2200" b="1" dirty="0">
                <a:latin typeface="Calibri" panose="020F0502020204030204" pitchFamily="34" charset="0"/>
                <a:cs typeface="Calibri" panose="020F0502020204030204" pitchFamily="34" charset="0"/>
              </a:rPr>
              <a:t> </a:t>
            </a:r>
            <a:r>
              <a:rPr lang="en-US" sz="2200" b="1" dirty="0" err="1">
                <a:latin typeface="Calibri" panose="020F0502020204030204" pitchFamily="34" charset="0"/>
                <a:cs typeface="Calibri" panose="020F0502020204030204" pitchFamily="34" charset="0"/>
              </a:rPr>
              <a:t>specialităţii</a:t>
            </a:r>
            <a:br>
              <a:rPr lang="ro-RO" sz="2200" b="1" dirty="0">
                <a:latin typeface="Calibri" panose="020F0502020204030204" pitchFamily="34" charset="0"/>
                <a:cs typeface="Calibri" panose="020F0502020204030204" pitchFamily="34" charset="0"/>
              </a:rPr>
            </a:br>
            <a:br>
              <a:rPr lang="ro-RO" sz="2200" b="1" dirty="0">
                <a:latin typeface="Calibri" panose="020F0502020204030204" pitchFamily="34" charset="0"/>
                <a:cs typeface="Calibri" panose="020F0502020204030204" pitchFamily="34" charset="0"/>
              </a:rPr>
            </a:br>
            <a:r>
              <a:rPr lang="ro-RO" sz="2200" b="1" dirty="0">
                <a:latin typeface="Calibri" panose="020F0502020204030204" pitchFamily="34" charset="0"/>
                <a:cs typeface="Calibri" panose="020F0502020204030204" pitchFamily="34" charset="0"/>
              </a:rPr>
              <a:t>LIMBA ȘI LITERATURA ROMÂNĂ </a:t>
            </a:r>
            <a:br>
              <a:rPr lang="ro-RO" sz="2200" b="1" dirty="0">
                <a:latin typeface="Calibri" panose="020F0502020204030204" pitchFamily="34" charset="0"/>
                <a:cs typeface="Calibri" panose="020F0502020204030204" pitchFamily="34" charset="0"/>
              </a:rPr>
            </a:br>
            <a:r>
              <a:rPr lang="ro-RO" sz="2200" b="1" dirty="0">
                <a:latin typeface="Calibri" panose="020F0502020204030204" pitchFamily="34" charset="0"/>
                <a:cs typeface="Calibri" panose="020F0502020204030204" pitchFamily="34" charset="0"/>
              </a:rPr>
              <a:t>(MATERNĂ ȘI DIN ȘCOLILE ȘI SECȚIILE CU PREDARE ÎN LIMBA MAGHIARĂ)</a:t>
            </a:r>
            <a:br>
              <a:rPr lang="ro-RO" sz="2200" dirty="0">
                <a:latin typeface="Calibri" panose="020F0502020204030204" pitchFamily="34" charset="0"/>
                <a:cs typeface="Calibri" panose="020F0502020204030204" pitchFamily="34" charset="0"/>
              </a:rPr>
            </a:br>
            <a:endParaRPr sz="2200" dirty="0">
              <a:latin typeface="Calibri" panose="020F0502020204030204" pitchFamily="34" charset="0"/>
              <a:cs typeface="Calibri" panose="020F0502020204030204" pitchFamily="34" charset="0"/>
            </a:endParaRPr>
          </a:p>
        </p:txBody>
      </p:sp>
      <p:sp>
        <p:nvSpPr>
          <p:cNvPr id="91" name="Google Shape;91;p14"/>
          <p:cNvSpPr txBox="1">
            <a:spLocks noGrp="1"/>
          </p:cNvSpPr>
          <p:nvPr>
            <p:ph type="subTitle" idx="1"/>
          </p:nvPr>
        </p:nvSpPr>
        <p:spPr>
          <a:xfrm>
            <a:off x="1524000" y="4145280"/>
            <a:ext cx="9144000" cy="1422400"/>
          </a:xfrm>
          <a:prstGeom prst="rect">
            <a:avLst/>
          </a:prstGeom>
          <a:noFill/>
          <a:ln>
            <a:noFill/>
          </a:ln>
        </p:spPr>
        <p:txBody>
          <a:bodyPr spcFirstLastPara="1" wrap="square" lIns="91425" tIns="45700" rIns="91425" bIns="45700" anchor="t" anchorCtr="0">
            <a:noAutofit/>
          </a:bodyPr>
          <a:lstStyle/>
          <a:p>
            <a:r>
              <a:rPr lang="it-IT" b="1" dirty="0"/>
              <a:t>Tema 2.4. </a:t>
            </a:r>
            <a:r>
              <a:rPr lang="it-IT" b="1" dirty="0">
                <a:latin typeface="Calibri" panose="020F0502020204030204" pitchFamily="34" charset="0"/>
                <a:cs typeface="Calibri" panose="020F0502020204030204" pitchFamily="34" charset="0"/>
              </a:rPr>
              <a:t>ABORDĂRI METODOLOGICE – ÎN ȘI DINCOLO DE PROGRAMA ȘCOLARĂ</a:t>
            </a:r>
            <a:endParaRPr b="1" dirty="0">
              <a:latin typeface="Calibri" panose="020F0502020204030204" pitchFamily="34" charset="0"/>
              <a:cs typeface="Calibri" panose="020F050202020403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5422ACB-A007-4ECF-88F5-935F56545B20}"/>
              </a:ext>
            </a:extLst>
          </p:cNvPr>
          <p:cNvSpPr>
            <a:spLocks noGrp="1"/>
          </p:cNvSpPr>
          <p:nvPr>
            <p:ph type="title"/>
          </p:nvPr>
        </p:nvSpPr>
        <p:spPr>
          <a:xfrm>
            <a:off x="971550" y="974725"/>
            <a:ext cx="10515600" cy="1325563"/>
          </a:xfrm>
        </p:spPr>
        <p:txBody>
          <a:bodyPr/>
          <a:lstStyle/>
          <a:p>
            <a:r>
              <a:rPr lang="it-IT" sz="3600" dirty="0"/>
              <a:t>2.4.1.3. Formarea competenței interculturale </a:t>
            </a:r>
            <a:endParaRPr lang="ro-RO" sz="3600" dirty="0"/>
          </a:p>
        </p:txBody>
      </p:sp>
      <p:sp>
        <p:nvSpPr>
          <p:cNvPr id="3" name="Substituent text 2">
            <a:extLst>
              <a:ext uri="{FF2B5EF4-FFF2-40B4-BE49-F238E27FC236}">
                <a16:creationId xmlns:a16="http://schemas.microsoft.com/office/drawing/2014/main" id="{6DC455E6-B592-4EE6-B5A4-3DAF845DA518}"/>
              </a:ext>
            </a:extLst>
          </p:cNvPr>
          <p:cNvSpPr>
            <a:spLocks noGrp="1"/>
          </p:cNvSpPr>
          <p:nvPr>
            <p:ph type="body" idx="1"/>
          </p:nvPr>
        </p:nvSpPr>
        <p:spPr/>
        <p:txBody>
          <a:bodyPr/>
          <a:lstStyle/>
          <a:p>
            <a:r>
              <a:rPr lang="ro-RO" dirty="0"/>
              <a:t>Multiculturalitate are în vedere aspectele:</a:t>
            </a:r>
          </a:p>
          <a:p>
            <a:pPr lvl="1"/>
            <a:r>
              <a:rPr lang="ro-RO" dirty="0"/>
              <a:t>etnice sau ale culturii naționale</a:t>
            </a:r>
            <a:r>
              <a:rPr lang="en-US" dirty="0"/>
              <a:t>;</a:t>
            </a:r>
            <a:endParaRPr lang="ro-RO" dirty="0"/>
          </a:p>
          <a:p>
            <a:pPr lvl="1"/>
            <a:r>
              <a:rPr lang="en-US" dirty="0"/>
              <a:t>L</a:t>
            </a:r>
            <a:r>
              <a:rPr lang="ro-RO" dirty="0" err="1"/>
              <a:t>ingvistice</a:t>
            </a:r>
            <a:r>
              <a:rPr lang="en-US" dirty="0"/>
              <a:t>;</a:t>
            </a:r>
            <a:endParaRPr lang="ro-RO" dirty="0"/>
          </a:p>
          <a:p>
            <a:pPr lvl="1"/>
            <a:r>
              <a:rPr lang="ro-RO" dirty="0"/>
              <a:t>religioase </a:t>
            </a:r>
            <a:r>
              <a:rPr lang="en-US" dirty="0"/>
              <a:t>;</a:t>
            </a:r>
            <a:endParaRPr lang="ro-RO" dirty="0"/>
          </a:p>
          <a:p>
            <a:pPr lvl="1"/>
            <a:r>
              <a:rPr lang="ro-RO" dirty="0"/>
              <a:t>socio-economice</a:t>
            </a:r>
          </a:p>
          <a:p>
            <a:r>
              <a:rPr lang="ro-RO" dirty="0"/>
              <a:t>UNESCO vede în interculturalitate un raport dinamic cu privire la evoluția relațiilor dintre diferite grupuri culturale, având în vedere </a:t>
            </a:r>
            <a:r>
              <a:rPr lang="ro-RO" i="1" dirty="0"/>
              <a:t>existența unor interacțiuni echitabile dintre diverse culturi și posibilitatea generării</a:t>
            </a:r>
            <a:r>
              <a:rPr lang="ro-RO" dirty="0"/>
              <a:t> </a:t>
            </a:r>
            <a:r>
              <a:rPr lang="ro-RO" i="1" dirty="0"/>
              <a:t>unui schimb de expresii culturale prin dialog și respect reciproc.</a:t>
            </a:r>
            <a:endParaRPr lang="ro-RO" dirty="0"/>
          </a:p>
          <a:p>
            <a:endParaRPr lang="ro-RO" dirty="0"/>
          </a:p>
        </p:txBody>
      </p:sp>
    </p:spTree>
    <p:extLst>
      <p:ext uri="{BB962C8B-B14F-4D97-AF65-F5344CB8AC3E}">
        <p14:creationId xmlns:p14="http://schemas.microsoft.com/office/powerpoint/2010/main" val="1092208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913FCB4-82A4-4611-9EE7-1F62276F0D3F}"/>
              </a:ext>
            </a:extLst>
          </p:cNvPr>
          <p:cNvSpPr>
            <a:spLocks noGrp="1"/>
          </p:cNvSpPr>
          <p:nvPr>
            <p:ph type="title"/>
          </p:nvPr>
        </p:nvSpPr>
        <p:spPr/>
        <p:txBody>
          <a:bodyPr/>
          <a:lstStyle/>
          <a:p>
            <a:endParaRPr lang="ro-RO"/>
          </a:p>
        </p:txBody>
      </p:sp>
      <p:sp>
        <p:nvSpPr>
          <p:cNvPr id="3" name="Substituent text 2">
            <a:extLst>
              <a:ext uri="{FF2B5EF4-FFF2-40B4-BE49-F238E27FC236}">
                <a16:creationId xmlns:a16="http://schemas.microsoft.com/office/drawing/2014/main" id="{4C770CD2-8C88-4981-947F-647687CE7707}"/>
              </a:ext>
            </a:extLst>
          </p:cNvPr>
          <p:cNvSpPr>
            <a:spLocks noGrp="1"/>
          </p:cNvSpPr>
          <p:nvPr>
            <p:ph type="body" idx="1"/>
          </p:nvPr>
        </p:nvSpPr>
        <p:spPr/>
        <p:txBody>
          <a:bodyPr/>
          <a:lstStyle/>
          <a:p>
            <a:r>
              <a:rPr lang="en-US" dirty="0" err="1"/>
              <a:t>Între</a:t>
            </a:r>
            <a:r>
              <a:rPr lang="en-US" dirty="0"/>
              <a:t> sine </a:t>
            </a:r>
            <a:r>
              <a:rPr lang="en-US" dirty="0" err="1"/>
              <a:t>și</a:t>
            </a:r>
            <a:r>
              <a:rPr lang="en-US" dirty="0"/>
              <a:t> </a:t>
            </a:r>
            <a:r>
              <a:rPr lang="en-US" dirty="0" err="1"/>
              <a:t>celălalt</a:t>
            </a:r>
            <a:r>
              <a:rPr lang="en-US" dirty="0"/>
              <a:t>, </a:t>
            </a:r>
            <a:r>
              <a:rPr lang="en-US" dirty="0" err="1"/>
              <a:t>între</a:t>
            </a:r>
            <a:r>
              <a:rPr lang="en-US" dirty="0"/>
              <a:t> </a:t>
            </a:r>
            <a:r>
              <a:rPr lang="en-US" dirty="0" err="1"/>
              <a:t>individualitate</a:t>
            </a:r>
            <a:r>
              <a:rPr lang="en-US" dirty="0"/>
              <a:t> </a:t>
            </a:r>
            <a:r>
              <a:rPr lang="en-US" dirty="0" err="1"/>
              <a:t>și</a:t>
            </a:r>
            <a:r>
              <a:rPr lang="en-US" dirty="0"/>
              <a:t> </a:t>
            </a:r>
            <a:r>
              <a:rPr lang="en-US" dirty="0" err="1"/>
              <a:t>alteritate</a:t>
            </a:r>
            <a:r>
              <a:rPr lang="en-US" dirty="0"/>
              <a:t> (</a:t>
            </a:r>
            <a:r>
              <a:rPr lang="en-US" dirty="0" err="1"/>
              <a:t>concepte</a:t>
            </a:r>
            <a:r>
              <a:rPr lang="en-US" dirty="0"/>
              <a:t> de </a:t>
            </a:r>
            <a:r>
              <a:rPr lang="en-US" dirty="0" err="1"/>
              <a:t>bază</a:t>
            </a:r>
            <a:r>
              <a:rPr lang="en-US" dirty="0"/>
              <a:t> ale </a:t>
            </a:r>
            <a:r>
              <a:rPr lang="en-US" dirty="0" err="1"/>
              <a:t>interculturalității</a:t>
            </a:r>
            <a:r>
              <a:rPr lang="en-US" dirty="0"/>
              <a:t>) </a:t>
            </a:r>
            <a:r>
              <a:rPr lang="en-US" dirty="0" err="1"/>
              <a:t>există</a:t>
            </a:r>
            <a:r>
              <a:rPr lang="en-US" dirty="0"/>
              <a:t> o </a:t>
            </a:r>
            <a:r>
              <a:rPr lang="en-US" dirty="0" err="1"/>
              <a:t>interdependență</a:t>
            </a:r>
            <a:r>
              <a:rPr lang="en-US" dirty="0"/>
              <a:t> </a:t>
            </a:r>
            <a:r>
              <a:rPr lang="en-US" dirty="0" err="1"/>
              <a:t>strânsă</a:t>
            </a:r>
            <a:r>
              <a:rPr lang="en-US" dirty="0"/>
              <a:t>, </a:t>
            </a:r>
            <a:r>
              <a:rPr lang="en-US" dirty="0" err="1"/>
              <a:t>astfel</a:t>
            </a:r>
            <a:r>
              <a:rPr lang="en-US" dirty="0"/>
              <a:t> </a:t>
            </a:r>
            <a:r>
              <a:rPr lang="en-US" dirty="0" err="1"/>
              <a:t>încât</a:t>
            </a:r>
            <a:r>
              <a:rPr lang="en-US" dirty="0"/>
              <a:t> </a:t>
            </a:r>
            <a:r>
              <a:rPr lang="en-US" dirty="0" err="1"/>
              <a:t>fiecare</a:t>
            </a:r>
            <a:r>
              <a:rPr lang="en-US" dirty="0"/>
              <a:t> </a:t>
            </a:r>
            <a:r>
              <a:rPr lang="en-US" dirty="0" err="1"/>
              <a:t>este</a:t>
            </a:r>
            <a:r>
              <a:rPr lang="en-US" dirty="0"/>
              <a:t> </a:t>
            </a:r>
            <a:r>
              <a:rPr lang="en-US" dirty="0" err="1"/>
              <a:t>definit</a:t>
            </a:r>
            <a:r>
              <a:rPr lang="en-US" dirty="0"/>
              <a:t> </a:t>
            </a:r>
            <a:r>
              <a:rPr lang="en-US" dirty="0" err="1"/>
              <a:t>prin</a:t>
            </a:r>
            <a:r>
              <a:rPr lang="en-US" dirty="0"/>
              <a:t> </a:t>
            </a:r>
            <a:r>
              <a:rPr lang="en-US" dirty="0" err="1"/>
              <a:t>intermediul</a:t>
            </a:r>
            <a:r>
              <a:rPr lang="en-US" dirty="0"/>
              <a:t> </a:t>
            </a:r>
            <a:r>
              <a:rPr lang="en-US" dirty="0" err="1"/>
              <a:t>celuilalt</a:t>
            </a:r>
            <a:r>
              <a:rPr lang="ro-RO" dirty="0"/>
              <a:t>.</a:t>
            </a:r>
          </a:p>
          <a:p>
            <a:r>
              <a:rPr lang="ro-RO" b="1" dirty="0"/>
              <a:t>Interculturalitatea</a:t>
            </a:r>
            <a:r>
              <a:rPr lang="ro-RO" dirty="0"/>
              <a:t> – ansamblul proceselor (psihice, relaționale, de grup, instituționale etc.) generate de interacțiunea dintre comunități culturale diferite, aflate într-un raport de schimburi reciproce, în urma cărora membrii își păstrează identitatea culturală. Astfel, individul sau grupul este văzut ca rezultat al unor interferențe etnice, economice, sociale, religioase, lingvistice etc. </a:t>
            </a:r>
          </a:p>
          <a:p>
            <a:endParaRPr lang="ro-RO" dirty="0"/>
          </a:p>
        </p:txBody>
      </p:sp>
    </p:spTree>
    <p:extLst>
      <p:ext uri="{BB962C8B-B14F-4D97-AF65-F5344CB8AC3E}">
        <p14:creationId xmlns:p14="http://schemas.microsoft.com/office/powerpoint/2010/main" val="1588977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25D7767-7FCD-4EF4-BE07-602AE9F16D3D}"/>
              </a:ext>
            </a:extLst>
          </p:cNvPr>
          <p:cNvSpPr>
            <a:spLocks noGrp="1"/>
          </p:cNvSpPr>
          <p:nvPr>
            <p:ph type="title"/>
          </p:nvPr>
        </p:nvSpPr>
        <p:spPr/>
        <p:txBody>
          <a:bodyPr/>
          <a:lstStyle/>
          <a:p>
            <a:endParaRPr lang="ro-RO" dirty="0"/>
          </a:p>
        </p:txBody>
      </p:sp>
      <p:sp>
        <p:nvSpPr>
          <p:cNvPr id="3" name="Substituent text 2">
            <a:extLst>
              <a:ext uri="{FF2B5EF4-FFF2-40B4-BE49-F238E27FC236}">
                <a16:creationId xmlns:a16="http://schemas.microsoft.com/office/drawing/2014/main" id="{922AB797-D5A5-4054-9FE1-1F7ACD013F1C}"/>
              </a:ext>
            </a:extLst>
          </p:cNvPr>
          <p:cNvSpPr>
            <a:spLocks noGrp="1"/>
          </p:cNvSpPr>
          <p:nvPr>
            <p:ph type="body" idx="1"/>
          </p:nvPr>
        </p:nvSpPr>
        <p:spPr/>
        <p:txBody>
          <a:bodyPr/>
          <a:lstStyle/>
          <a:p>
            <a:r>
              <a:rPr lang="ro-RO" dirty="0"/>
              <a:t>Activitate frontală</a:t>
            </a:r>
          </a:p>
          <a:p>
            <a:r>
              <a:rPr lang="ro-RO" sz="2400" dirty="0"/>
              <a:t>Discuții libere, pornind de la reclama la </a:t>
            </a:r>
            <a:r>
              <a:rPr lang="ro-RO" sz="2400" dirty="0" err="1"/>
              <a:t>Jumbo</a:t>
            </a:r>
            <a:r>
              <a:rPr lang="ro-RO" sz="2400" dirty="0"/>
              <a:t>, care are punct de plecare </a:t>
            </a:r>
            <a:r>
              <a:rPr lang="ro-RO" sz="2400" i="1" dirty="0"/>
              <a:t>Colindul de Crăciun</a:t>
            </a:r>
            <a:r>
              <a:rPr lang="ro-RO" sz="2400" dirty="0"/>
              <a:t> (</a:t>
            </a:r>
            <a:r>
              <a:rPr lang="it-IT" sz="2400" u="sng" dirty="0">
                <a:hlinkClick r:id="rId3"/>
              </a:rPr>
              <a:t>https://www.youtube.com/watch?v=2wbnQnop0lk</a:t>
            </a:r>
            <a:endParaRPr lang="ro-RO" sz="2400" u="sng" dirty="0"/>
          </a:p>
          <a:p>
            <a:r>
              <a:rPr lang="ro-RO" sz="2400" dirty="0"/>
              <a:t>Analizați comportamentul lui Scrooge, dorința sa de a opri Crăciunul, comportamentul copilului care îi aduce cadoul, identificarea cu sau detașarea de personaje, contextul în care se realizează acțiunea, anumite aspecte legate de vestimentație, igienă, </a:t>
            </a:r>
            <a:r>
              <a:rPr lang="ro-RO" sz="2400" dirty="0" err="1"/>
              <a:t>cronotop</a:t>
            </a:r>
            <a:r>
              <a:rPr lang="ro-RO" sz="2400" dirty="0"/>
              <a:t> etc. </a:t>
            </a:r>
          </a:p>
          <a:p>
            <a:r>
              <a:rPr lang="ro-RO" sz="2400" dirty="0"/>
              <a:t>Videoclipul este pretextul pentru discuțiile și activitățile care vor urma în vederea formării empatiei și a alterității, a comunicării, a identificării situației de comunicare, a tipurilor de limbaje și a emoțiilor personajelor.</a:t>
            </a:r>
          </a:p>
          <a:p>
            <a:endParaRPr lang="ro-RO" dirty="0"/>
          </a:p>
        </p:txBody>
      </p:sp>
    </p:spTree>
    <p:extLst>
      <p:ext uri="{BB962C8B-B14F-4D97-AF65-F5344CB8AC3E}">
        <p14:creationId xmlns:p14="http://schemas.microsoft.com/office/powerpoint/2010/main" val="4962315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text 2">
            <a:extLst>
              <a:ext uri="{FF2B5EF4-FFF2-40B4-BE49-F238E27FC236}">
                <a16:creationId xmlns:a16="http://schemas.microsoft.com/office/drawing/2014/main" id="{8FE97D89-AA1D-4FDB-BDFE-2E5908EB2697}"/>
              </a:ext>
            </a:extLst>
          </p:cNvPr>
          <p:cNvSpPr>
            <a:spLocks noGrp="1"/>
          </p:cNvSpPr>
          <p:nvPr>
            <p:ph type="body" idx="1"/>
          </p:nvPr>
        </p:nvSpPr>
        <p:spPr>
          <a:xfrm>
            <a:off x="838200" y="1219200"/>
            <a:ext cx="10515600" cy="4957763"/>
          </a:xfrm>
        </p:spPr>
        <p:txBody>
          <a:bodyPr/>
          <a:lstStyle/>
          <a:p>
            <a:pPr marL="114300" indent="0">
              <a:buNone/>
            </a:pPr>
            <a:r>
              <a:rPr lang="ro-RO" dirty="0"/>
              <a:t>Pornind de la discuțiile anterioare, realizați o  lista de cinci activități prin care se poate forma competența interculturală.  </a:t>
            </a:r>
          </a:p>
          <a:p>
            <a:pPr marL="114300" indent="0">
              <a:buNone/>
            </a:pPr>
            <a:endParaRPr lang="ro-RO" dirty="0"/>
          </a:p>
          <a:p>
            <a:pPr marL="114300" indent="0">
              <a:buNone/>
            </a:pPr>
            <a:endParaRPr lang="ro-RO" dirty="0"/>
          </a:p>
        </p:txBody>
      </p:sp>
      <p:sp>
        <p:nvSpPr>
          <p:cNvPr id="4" name="Rectangle 2">
            <a:extLst>
              <a:ext uri="{FF2B5EF4-FFF2-40B4-BE49-F238E27FC236}">
                <a16:creationId xmlns:a16="http://schemas.microsoft.com/office/drawing/2014/main" id="{18829EC7-7ACB-496E-A015-91336A9DB8B7}"/>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28600" eaLnBrk="0" fontAlgn="base" hangingPunct="0">
              <a:spcBef>
                <a:spcPct val="0"/>
              </a:spcBef>
              <a:spcAft>
                <a:spcPct val="0"/>
              </a:spcAft>
              <a:tabLst>
                <a:tab pos="400050"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400050"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400050"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400050"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400050"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400050"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400050"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400050"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400050" algn="l"/>
              </a:tabLst>
              <a:defRPr>
                <a:solidFill>
                  <a:schemeClr val="tx1"/>
                </a:solidFill>
                <a:latin typeface="Arial" panose="020B0604020202020204" pitchFamily="34" charset="0"/>
              </a:defRPr>
            </a:lvl9pPr>
          </a:lstStyle>
          <a:p>
            <a:pPr marL="0" marR="0" lvl="0" indent="228600" algn="l" defTabSz="914400" rtl="0" eaLnBrk="0" fontAlgn="base" latinLnBrk="0" hangingPunct="0">
              <a:lnSpc>
                <a:spcPct val="100000"/>
              </a:lnSpc>
              <a:spcBef>
                <a:spcPct val="0"/>
              </a:spcBef>
              <a:spcAft>
                <a:spcPct val="0"/>
              </a:spcAft>
              <a:buClrTx/>
              <a:buSzTx/>
              <a:buFontTx/>
              <a:buNone/>
              <a:tabLst>
                <a:tab pos="400050" algn="l"/>
              </a:tabLst>
            </a:pPr>
            <a:r>
              <a:rPr kumimoji="0" lang="ro-RO" altLang="ro-RO" sz="1100" b="1"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Activitatea 2</a:t>
            </a:r>
            <a:endParaRPr kumimoji="0" lang="ro-RO" altLang="ro-RO" sz="1100" b="0" i="0" u="none" strike="noStrike" cap="none" normalizeH="0" baseline="0">
              <a:ln>
                <a:noFill/>
              </a:ln>
              <a:solidFill>
                <a:schemeClr val="tx1"/>
              </a:solidFill>
              <a:effectLst/>
            </a:endParaRPr>
          </a:p>
          <a:p>
            <a:pPr marL="0" marR="0" lvl="0" indent="228600" algn="l" defTabSz="914400" rtl="0" eaLnBrk="0" fontAlgn="base" latinLnBrk="0" hangingPunct="0">
              <a:lnSpc>
                <a:spcPct val="100000"/>
              </a:lnSpc>
              <a:spcBef>
                <a:spcPct val="0"/>
              </a:spcBef>
              <a:spcAft>
                <a:spcPct val="0"/>
              </a:spcAft>
              <a:buClrTx/>
              <a:buSzTx/>
              <a:buFontTx/>
              <a:buNone/>
              <a:tabLst>
                <a:tab pos="400050" algn="l"/>
              </a:tabLst>
            </a:pPr>
            <a:endParaRPr kumimoji="0" lang="ro-RO" altLang="ro-RO" sz="1800" b="0" i="0" u="none" strike="noStrike" cap="none" normalizeH="0" baseline="0">
              <a:ln>
                <a:noFill/>
              </a:ln>
              <a:solidFill>
                <a:schemeClr val="tx1"/>
              </a:solidFill>
              <a:effectLst/>
              <a:latin typeface="Arial" panose="020B0604020202020204" pitchFamily="34" charset="0"/>
            </a:endParaRPr>
          </a:p>
        </p:txBody>
      </p:sp>
      <p:sp>
        <p:nvSpPr>
          <p:cNvPr id="7" name="Dreptunghi 6">
            <a:extLst>
              <a:ext uri="{FF2B5EF4-FFF2-40B4-BE49-F238E27FC236}">
                <a16:creationId xmlns:a16="http://schemas.microsoft.com/office/drawing/2014/main" id="{D9DECD27-1E59-4129-8A5F-5B0A3903D492}"/>
              </a:ext>
            </a:extLst>
          </p:cNvPr>
          <p:cNvSpPr/>
          <p:nvPr/>
        </p:nvSpPr>
        <p:spPr>
          <a:xfrm>
            <a:off x="1085850" y="2142458"/>
            <a:ext cx="9810750" cy="3893374"/>
          </a:xfrm>
          <a:prstGeom prst="rect">
            <a:avLst/>
          </a:prstGeom>
        </p:spPr>
        <p:txBody>
          <a:bodyPr wrap="square">
            <a:spAutoFit/>
          </a:bodyPr>
          <a:lstStyle/>
          <a:p>
            <a:pPr marL="457200" algn="ctr">
              <a:lnSpc>
                <a:spcPct val="115000"/>
              </a:lnSpc>
            </a:pPr>
            <a:r>
              <a:rPr lang="ro-RO" sz="2000" b="1" dirty="0">
                <a:latin typeface="Times New Roman" panose="02020603050405020304" pitchFamily="18" charset="0"/>
                <a:ea typeface="Times New Roman" panose="02020603050405020304" pitchFamily="18" charset="0"/>
                <a:cs typeface="Times New Roman" panose="02020603050405020304" pitchFamily="18" charset="0"/>
              </a:rPr>
              <a:t>Exemplu de activitate</a:t>
            </a:r>
            <a:endParaRPr lang="ro-RO" sz="1600" dirty="0">
              <a:latin typeface="Calibri" panose="020F0502020204030204" pitchFamily="34" charset="0"/>
              <a:ea typeface="Times New Roman" panose="02020603050405020304" pitchFamily="18" charset="0"/>
              <a:cs typeface="Times New Roman" panose="02020603050405020304" pitchFamily="18" charset="0"/>
            </a:endParaRPr>
          </a:p>
          <a:p>
            <a:pPr marL="228600" algn="just">
              <a:lnSpc>
                <a:spcPct val="115000"/>
              </a:lnSpc>
              <a:tabLst>
                <a:tab pos="400050" algn="l"/>
              </a:tabLst>
            </a:pPr>
            <a:r>
              <a:rPr lang="ro-RO" sz="2000" dirty="0">
                <a:latin typeface="Times New Roman" panose="02020603050405020304" pitchFamily="18" charset="0"/>
                <a:ea typeface="Times New Roman" panose="02020603050405020304" pitchFamily="18" charset="0"/>
                <a:cs typeface="Times New Roman" panose="02020603050405020304" pitchFamily="18" charset="0"/>
              </a:rPr>
              <a:t> </a:t>
            </a:r>
            <a:r>
              <a:rPr lang="ro-RO" sz="2000" i="1" dirty="0">
                <a:latin typeface="Times New Roman" panose="02020603050405020304" pitchFamily="18" charset="0"/>
                <a:ea typeface="Times New Roman" panose="02020603050405020304" pitchFamily="18" charset="0"/>
                <a:cs typeface="Times New Roman" panose="02020603050405020304" pitchFamily="18" charset="0"/>
              </a:rPr>
              <a:t>Spune povestea: </a:t>
            </a:r>
            <a:r>
              <a:rPr lang="ro-RO" sz="2000" dirty="0">
                <a:latin typeface="Times New Roman" panose="02020603050405020304" pitchFamily="18" charset="0"/>
                <a:ea typeface="Times New Roman" panose="02020603050405020304" pitchFamily="18" charset="0"/>
                <a:cs typeface="Times New Roman" panose="02020603050405020304" pitchFamily="18" charset="0"/>
              </a:rPr>
              <a:t>împărțiți pe grupe de câte 6-8, cursanții vor avea de spus, în lanț, poveștile unui personaj. Stând în cerc, unul dintre cursanți va fi observatorul – cel care va scrie povestea, alternativ, care înregistrează, iar ceilalți vor spune împreună povestea, care începe cu: spre exemplu: </a:t>
            </a:r>
            <a:r>
              <a:rPr lang="ro-RO" sz="2000" i="1" dirty="0">
                <a:latin typeface="Times New Roman" panose="02020603050405020304" pitchFamily="18" charset="0"/>
                <a:ea typeface="Times New Roman" panose="02020603050405020304" pitchFamily="18" charset="0"/>
                <a:cs typeface="Times New Roman" panose="02020603050405020304" pitchFamily="18" charset="0"/>
              </a:rPr>
              <a:t>Aceasta este povestea unui copil din Londra, pe nume Scrooge</a:t>
            </a:r>
            <a:r>
              <a:rPr lang="ro-RO" sz="2000" dirty="0">
                <a:latin typeface="Times New Roman" panose="02020603050405020304" pitchFamily="18" charset="0"/>
                <a:ea typeface="Times New Roman" panose="02020603050405020304" pitchFamily="18" charset="0"/>
                <a:cs typeface="Times New Roman" panose="02020603050405020304" pitchFamily="18" charset="0"/>
              </a:rPr>
              <a:t>. Cu ajutorul unei mingi, fiecare cursant care o primește va continua povestea personajului cu încă două-trei propoziții. După ce mingea a circulat de vreo 10-12 ori, se rostește fraza: </a:t>
            </a:r>
            <a:r>
              <a:rPr lang="ro-RO" sz="2000" i="1" dirty="0">
                <a:latin typeface="Times New Roman" panose="02020603050405020304" pitchFamily="18" charset="0"/>
                <a:ea typeface="Times New Roman" panose="02020603050405020304" pitchFamily="18" charset="0"/>
                <a:cs typeface="Times New Roman" panose="02020603050405020304" pitchFamily="18" charset="0"/>
              </a:rPr>
              <a:t>Dar povestea lui Scrooge</a:t>
            </a:r>
            <a:r>
              <a:rPr lang="ro-RO" sz="2000" dirty="0">
                <a:latin typeface="Times New Roman" panose="02020603050405020304" pitchFamily="18" charset="0"/>
                <a:ea typeface="Times New Roman" panose="02020603050405020304" pitchFamily="18" charset="0"/>
                <a:cs typeface="Times New Roman" panose="02020603050405020304" pitchFamily="18" charset="0"/>
              </a:rPr>
              <a:t> </a:t>
            </a:r>
            <a:r>
              <a:rPr lang="ro-RO" sz="2000" i="1" dirty="0">
                <a:latin typeface="Times New Roman" panose="02020603050405020304" pitchFamily="18" charset="0"/>
                <a:ea typeface="Times New Roman" panose="02020603050405020304" pitchFamily="18" charset="0"/>
                <a:cs typeface="Times New Roman" panose="02020603050405020304" pitchFamily="18" charset="0"/>
              </a:rPr>
              <a:t>este cunoscută de</a:t>
            </a:r>
            <a:r>
              <a:rPr lang="ro-RO" sz="2000" dirty="0">
                <a:latin typeface="Times New Roman" panose="02020603050405020304" pitchFamily="18" charset="0"/>
                <a:ea typeface="Times New Roman" panose="02020603050405020304" pitchFamily="18" charset="0"/>
                <a:cs typeface="Times New Roman" panose="02020603050405020304" pitchFamily="18" charset="0"/>
              </a:rPr>
              <a:t> </a:t>
            </a:r>
            <a:r>
              <a:rPr lang="ro-RO" sz="2000" i="1" dirty="0">
                <a:latin typeface="Times New Roman" panose="02020603050405020304" pitchFamily="18" charset="0"/>
                <a:ea typeface="Times New Roman" panose="02020603050405020304" pitchFamily="18" charset="0"/>
                <a:cs typeface="Times New Roman" panose="02020603050405020304" pitchFamily="18" charset="0"/>
              </a:rPr>
              <a:t>Andrei, un copil român, care trăiește în România, într-o zonă .... și care are și el o poveste</a:t>
            </a:r>
            <a:r>
              <a:rPr lang="ro-RO" sz="2000" dirty="0">
                <a:latin typeface="Times New Roman" panose="02020603050405020304" pitchFamily="18" charset="0"/>
                <a:ea typeface="Times New Roman" panose="02020603050405020304" pitchFamily="18" charset="0"/>
                <a:cs typeface="Times New Roman" panose="02020603050405020304" pitchFamily="18" charset="0"/>
              </a:rPr>
              <a:t>. Și jocul se continuă cu povestea lui Andrei. </a:t>
            </a:r>
            <a:endParaRPr lang="ro-RO" sz="1600" dirty="0">
              <a:latin typeface="Calibri" panose="020F0502020204030204" pitchFamily="34" charset="0"/>
              <a:ea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o-RO" sz="2000" dirty="0">
                <a:latin typeface="Times New Roman" panose="02020603050405020304" pitchFamily="18" charset="0"/>
                <a:ea typeface="Times New Roman" panose="02020603050405020304" pitchFamily="18" charset="0"/>
              </a:rPr>
              <a:t>Evaluarea activității se poate face prin identificarea nevoilor fiecărui copil, a aspectelor care le-au influențat evoluția de mai târziu</a:t>
            </a:r>
            <a:endParaRPr lang="ro-RO" sz="2000" dirty="0"/>
          </a:p>
        </p:txBody>
      </p:sp>
    </p:spTree>
    <p:extLst>
      <p:ext uri="{BB962C8B-B14F-4D97-AF65-F5344CB8AC3E}">
        <p14:creationId xmlns:p14="http://schemas.microsoft.com/office/powerpoint/2010/main" val="91857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DC5A68A-D81A-45AE-A882-2394B90FD6B0}"/>
              </a:ext>
            </a:extLst>
          </p:cNvPr>
          <p:cNvSpPr>
            <a:spLocks noGrp="1"/>
          </p:cNvSpPr>
          <p:nvPr>
            <p:ph type="title"/>
          </p:nvPr>
        </p:nvSpPr>
        <p:spPr>
          <a:xfrm>
            <a:off x="838200" y="1143000"/>
            <a:ext cx="10515600" cy="547688"/>
          </a:xfrm>
        </p:spPr>
        <p:txBody>
          <a:bodyPr/>
          <a:lstStyle/>
          <a:p>
            <a:r>
              <a:rPr lang="ro-RO" i="1" dirty="0"/>
              <a:t>Ghici cine vine la noi?</a:t>
            </a:r>
            <a:r>
              <a:rPr lang="ro-RO" dirty="0"/>
              <a:t> </a:t>
            </a:r>
          </a:p>
        </p:txBody>
      </p:sp>
      <p:sp>
        <p:nvSpPr>
          <p:cNvPr id="3" name="Substituent text 2">
            <a:extLst>
              <a:ext uri="{FF2B5EF4-FFF2-40B4-BE49-F238E27FC236}">
                <a16:creationId xmlns:a16="http://schemas.microsoft.com/office/drawing/2014/main" id="{B31D758D-FDCC-44A0-87C0-A0C1DE681D6E}"/>
              </a:ext>
            </a:extLst>
          </p:cNvPr>
          <p:cNvSpPr>
            <a:spLocks noGrp="1"/>
          </p:cNvSpPr>
          <p:nvPr>
            <p:ph type="body" idx="1"/>
          </p:nvPr>
        </p:nvSpPr>
        <p:spPr/>
        <p:txBody>
          <a:bodyPr/>
          <a:lstStyle/>
          <a:p>
            <a:pPr lvl="0"/>
            <a:r>
              <a:rPr lang="ro-RO" sz="1600" dirty="0"/>
              <a:t>Scopul activității este de eliminare a prejudecăților, de atenuare a conflictelor; activitatea se desfășoară pe grupe. </a:t>
            </a:r>
          </a:p>
          <a:p>
            <a:pPr lvl="0"/>
            <a:r>
              <a:rPr lang="ro-RO" sz="1600" dirty="0"/>
              <a:t>Contextul: în sala de clasă sunt: un elev bogat, doi elevi săraci, un copil aparținând unei alte etnii, un elev olimpic și unul repetent. </a:t>
            </a:r>
          </a:p>
          <a:p>
            <a:pPr lvl="0"/>
            <a:r>
              <a:rPr lang="ro-RO" sz="1600" dirty="0"/>
              <a:t>Sarcina: Patru cursanți vor juca rolul observatorilor speciali, ceilalți vor primi, pe rând, un rol pe câte un cartonaș (dacă sunt puțini cursanți, se pot împărți mai puține roluri, dar care să fie conflictuale). </a:t>
            </a:r>
          </a:p>
          <a:p>
            <a:pPr lvl="0"/>
            <a:r>
              <a:rPr lang="ro-RO" sz="1600" dirty="0"/>
              <a:t> Pe rând, fiecare echipă va juca sceneta imaginată – lucrul în echipă pentru un proiect, prin inventarea unor dialoguri între membrii din clasă, iar ceilalți cursanți vor fi atenți la discuțiile dintre actori, pentru a evidenția aspectele de uniformizare a stilurilor de învățare, de discriminare, de subestimare sau supraestimare, modul în care a fost soluționat conflictul. </a:t>
            </a:r>
          </a:p>
          <a:p>
            <a:pPr lvl="0"/>
            <a:r>
              <a:rPr lang="ro-RO" sz="1600" dirty="0"/>
              <a:t>La rândul lor, actorii vor preciza felul în care s-au simțit interpretând rolul, când au atenuat cearta, la modul în care ar fi procedat în locul unuia sau al altuia, cum s-ar fi simți dacă ar fi fost realmente în locul unui anume personaj etc. Alte întrebări au putea fi: Ce ți-ar plăcea să preiei din atitudinea sau din reacțiile lui X? Dar din a altor personaje? De ce X poate fi considerat un salvator? Dar un „coate goale”? </a:t>
            </a:r>
          </a:p>
          <a:p>
            <a:r>
              <a:rPr lang="ro-RO" sz="1600" dirty="0"/>
              <a:t>De asemenea, întrebările pot face referire și la aspecte reale din viața elevilor: Ai asistat la astfel de conversații (între vecini, în parc, în școală, în familie etc.)? Dacă da, cum ai procedat? De ce? </a:t>
            </a:r>
          </a:p>
          <a:p>
            <a:pPr marL="114300" indent="0">
              <a:buNone/>
            </a:pPr>
            <a:endParaRPr lang="ro-RO" dirty="0"/>
          </a:p>
        </p:txBody>
      </p:sp>
    </p:spTree>
    <p:extLst>
      <p:ext uri="{BB962C8B-B14F-4D97-AF65-F5344CB8AC3E}">
        <p14:creationId xmlns:p14="http://schemas.microsoft.com/office/powerpoint/2010/main" val="2363275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C36A2ECE-6FF3-498A-ABC9-E1F1D0C3C745}"/>
              </a:ext>
            </a:extLst>
          </p:cNvPr>
          <p:cNvSpPr>
            <a:spLocks noGrp="1"/>
          </p:cNvSpPr>
          <p:nvPr>
            <p:ph type="title"/>
          </p:nvPr>
        </p:nvSpPr>
        <p:spPr/>
        <p:txBody>
          <a:bodyPr/>
          <a:lstStyle/>
          <a:p>
            <a:endParaRPr lang="ro-RO"/>
          </a:p>
        </p:txBody>
      </p:sp>
      <p:sp>
        <p:nvSpPr>
          <p:cNvPr id="3" name="Substituent text 2">
            <a:extLst>
              <a:ext uri="{FF2B5EF4-FFF2-40B4-BE49-F238E27FC236}">
                <a16:creationId xmlns:a16="http://schemas.microsoft.com/office/drawing/2014/main" id="{1A1E0A98-BE61-4CBB-B270-ABB66F55C6FE}"/>
              </a:ext>
            </a:extLst>
          </p:cNvPr>
          <p:cNvSpPr>
            <a:spLocks noGrp="1"/>
          </p:cNvSpPr>
          <p:nvPr>
            <p:ph type="body" idx="1"/>
          </p:nvPr>
        </p:nvSpPr>
        <p:spPr/>
        <p:txBody>
          <a:bodyPr/>
          <a:lstStyle/>
          <a:p>
            <a:r>
              <a:rPr lang="ro-RO" b="1" dirty="0"/>
              <a:t>Activitate online</a:t>
            </a:r>
            <a:endParaRPr lang="ro-RO" dirty="0"/>
          </a:p>
          <a:p>
            <a:r>
              <a:rPr lang="ro-RO" dirty="0"/>
              <a:t>Realizați proiectarea unei activități de învățare în care să formați competența interculturală, la o clasă pe care o alegeți dvs. </a:t>
            </a:r>
          </a:p>
          <a:p>
            <a:r>
              <a:rPr lang="ro-RO" b="1" dirty="0"/>
              <a:t>Pentru portofoliu! </a:t>
            </a:r>
            <a:endParaRPr lang="ro-RO" dirty="0"/>
          </a:p>
          <a:p>
            <a:r>
              <a:rPr lang="ro-RO" b="1" dirty="0"/>
              <a:t>Realizați un instrument de evaluare orală și un instrument de evaluare în scris (poate fi clasic sau modern).</a:t>
            </a:r>
            <a:endParaRPr lang="ro-RO" dirty="0"/>
          </a:p>
          <a:p>
            <a:endParaRPr lang="ro-RO" dirty="0"/>
          </a:p>
        </p:txBody>
      </p:sp>
    </p:spTree>
    <p:extLst>
      <p:ext uri="{BB962C8B-B14F-4D97-AF65-F5344CB8AC3E}">
        <p14:creationId xmlns:p14="http://schemas.microsoft.com/office/powerpoint/2010/main" val="1743181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03A2422-D934-430E-9098-3593147F67D0}"/>
              </a:ext>
            </a:extLst>
          </p:cNvPr>
          <p:cNvSpPr>
            <a:spLocks noGrp="1"/>
          </p:cNvSpPr>
          <p:nvPr>
            <p:ph type="title"/>
          </p:nvPr>
        </p:nvSpPr>
        <p:spPr/>
        <p:txBody>
          <a:bodyPr/>
          <a:lstStyle/>
          <a:p>
            <a:endParaRPr lang="ro-RO"/>
          </a:p>
        </p:txBody>
      </p:sp>
      <p:sp>
        <p:nvSpPr>
          <p:cNvPr id="3" name="Substituent text 2">
            <a:extLst>
              <a:ext uri="{FF2B5EF4-FFF2-40B4-BE49-F238E27FC236}">
                <a16:creationId xmlns:a16="http://schemas.microsoft.com/office/drawing/2014/main" id="{A3E39CA1-3006-4290-8538-4FF51FB52A77}"/>
              </a:ext>
            </a:extLst>
          </p:cNvPr>
          <p:cNvSpPr>
            <a:spLocks noGrp="1"/>
          </p:cNvSpPr>
          <p:nvPr>
            <p:ph type="body" idx="1"/>
          </p:nvPr>
        </p:nvSpPr>
        <p:spPr/>
        <p:txBody>
          <a:bodyPr/>
          <a:lstStyle/>
          <a:p>
            <a:pPr marL="114300" indent="0">
              <a:buNone/>
            </a:pPr>
            <a:r>
              <a:rPr lang="ro-RO" b="1" dirty="0"/>
              <a:t>Competențe specifice</a:t>
            </a:r>
            <a:endParaRPr lang="ro-RO" dirty="0"/>
          </a:p>
          <a:p>
            <a:pPr lvl="0"/>
            <a:r>
              <a:rPr lang="ro-RO" sz="3200" i="1" dirty="0"/>
              <a:t>Elaborarea de strategii eficiente în parteneriatul cadru didactic – educabil, cu respectarea prevederilor noilor programe, folosind abordări metodologice corect fundamentate didactic</a:t>
            </a:r>
          </a:p>
          <a:p>
            <a:pPr lvl="0"/>
            <a:r>
              <a:rPr lang="ro-RO" sz="3200" i="1" dirty="0"/>
              <a:t>Abordarea unor strategii metodologice inovative, în vederea formării competențelor prevăzute în programa școlară </a:t>
            </a:r>
          </a:p>
          <a:p>
            <a:pPr lvl="0"/>
            <a:endParaRPr lang="ro-RO" i="1" dirty="0"/>
          </a:p>
          <a:p>
            <a:endParaRPr lang="ro-RO" dirty="0"/>
          </a:p>
        </p:txBody>
      </p:sp>
    </p:spTree>
    <p:extLst>
      <p:ext uri="{BB962C8B-B14F-4D97-AF65-F5344CB8AC3E}">
        <p14:creationId xmlns:p14="http://schemas.microsoft.com/office/powerpoint/2010/main" val="3356102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3BA4622-2974-4D1E-BFB5-2844AEB1344D}"/>
              </a:ext>
            </a:extLst>
          </p:cNvPr>
          <p:cNvSpPr>
            <a:spLocks noGrp="1"/>
          </p:cNvSpPr>
          <p:nvPr>
            <p:ph type="title"/>
          </p:nvPr>
        </p:nvSpPr>
        <p:spPr>
          <a:xfrm>
            <a:off x="838200" y="2347905"/>
            <a:ext cx="10515600" cy="278448"/>
          </a:xfrm>
        </p:spPr>
        <p:txBody>
          <a:bodyPr/>
          <a:lstStyle/>
          <a:p>
            <a:pPr algn="ctr"/>
            <a:r>
              <a:rPr lang="ro-RO" sz="4000" dirty="0"/>
              <a:t>2.4.1. Adaptarea demersului didactic la competențele și la conținuturile vizate</a:t>
            </a:r>
            <a:br>
              <a:rPr lang="ro-RO" sz="4000" dirty="0"/>
            </a:br>
            <a:br>
              <a:rPr lang="ro-RO" sz="4000" dirty="0"/>
            </a:br>
            <a:endParaRPr lang="ro-RO" sz="4000" dirty="0"/>
          </a:p>
        </p:txBody>
      </p:sp>
      <p:sp>
        <p:nvSpPr>
          <p:cNvPr id="3" name="Substituent text 2">
            <a:extLst>
              <a:ext uri="{FF2B5EF4-FFF2-40B4-BE49-F238E27FC236}">
                <a16:creationId xmlns:a16="http://schemas.microsoft.com/office/drawing/2014/main" id="{7D4D84DD-4C87-4ACD-A09B-DD04EC178877}"/>
              </a:ext>
            </a:extLst>
          </p:cNvPr>
          <p:cNvSpPr>
            <a:spLocks noGrp="1"/>
          </p:cNvSpPr>
          <p:nvPr>
            <p:ph type="body" idx="1"/>
          </p:nvPr>
        </p:nvSpPr>
        <p:spPr>
          <a:xfrm>
            <a:off x="838200" y="2626353"/>
            <a:ext cx="10515600" cy="3550610"/>
          </a:xfrm>
        </p:spPr>
        <p:txBody>
          <a:bodyPr/>
          <a:lstStyle/>
          <a:p>
            <a:r>
              <a:rPr lang="ro-RO" dirty="0"/>
              <a:t>Conform precizărilor OECD din 2018</a:t>
            </a:r>
            <a:r>
              <a:rPr lang="en-US" dirty="0"/>
              <a:t>  -  </a:t>
            </a:r>
            <a:r>
              <a:rPr lang="en-US" dirty="0" err="1"/>
              <a:t>accentul</a:t>
            </a:r>
            <a:r>
              <a:rPr lang="en-US" dirty="0"/>
              <a:t> cade pe </a:t>
            </a:r>
            <a:r>
              <a:rPr lang="ro-RO" dirty="0"/>
              <a:t>dimensiunea formativă și creativă a actului didactic. </a:t>
            </a:r>
            <a:endParaRPr lang="en-US" dirty="0"/>
          </a:p>
          <a:p>
            <a:r>
              <a:rPr lang="ro-RO" dirty="0"/>
              <a:t>Școala are rolul de a oferi contexte favorabile învățării autentice. </a:t>
            </a:r>
          </a:p>
          <a:p>
            <a:r>
              <a:rPr lang="ro-RO" dirty="0"/>
              <a:t>Învățarea = cunoștințe (</a:t>
            </a:r>
            <a:r>
              <a:rPr lang="ro-RO" dirty="0" err="1"/>
              <a:t>factuale</a:t>
            </a:r>
            <a:r>
              <a:rPr lang="ro-RO" dirty="0"/>
              <a:t>, conceptuale, procedurale și metacognitive)+ abilități + valori, atitudini, motivație.</a:t>
            </a:r>
          </a:p>
          <a:p>
            <a:r>
              <a:rPr lang="ro-RO" dirty="0"/>
              <a:t>Rolul profesorului este de a genera situații reale de învățare.</a:t>
            </a:r>
          </a:p>
          <a:p>
            <a:endParaRPr lang="ro-RO" dirty="0"/>
          </a:p>
        </p:txBody>
      </p:sp>
    </p:spTree>
    <p:extLst>
      <p:ext uri="{BB962C8B-B14F-4D97-AF65-F5344CB8AC3E}">
        <p14:creationId xmlns:p14="http://schemas.microsoft.com/office/powerpoint/2010/main" val="843157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5450B15-854D-4158-B69A-6164638104DD}"/>
              </a:ext>
            </a:extLst>
          </p:cNvPr>
          <p:cNvSpPr>
            <a:spLocks noGrp="1"/>
          </p:cNvSpPr>
          <p:nvPr>
            <p:ph type="title"/>
          </p:nvPr>
        </p:nvSpPr>
        <p:spPr/>
        <p:txBody>
          <a:bodyPr/>
          <a:lstStyle/>
          <a:p>
            <a:endParaRPr lang="ro-RO"/>
          </a:p>
        </p:txBody>
      </p:sp>
      <p:sp>
        <p:nvSpPr>
          <p:cNvPr id="3" name="Substituent text 2">
            <a:extLst>
              <a:ext uri="{FF2B5EF4-FFF2-40B4-BE49-F238E27FC236}">
                <a16:creationId xmlns:a16="http://schemas.microsoft.com/office/drawing/2014/main" id="{0ABB986C-F1BA-49EF-9229-5E997DAF65DF}"/>
              </a:ext>
            </a:extLst>
          </p:cNvPr>
          <p:cNvSpPr>
            <a:spLocks noGrp="1"/>
          </p:cNvSpPr>
          <p:nvPr>
            <p:ph type="body" idx="1"/>
          </p:nvPr>
        </p:nvSpPr>
        <p:spPr>
          <a:xfrm>
            <a:off x="838200" y="2509283"/>
            <a:ext cx="10515600" cy="3667679"/>
          </a:xfrm>
        </p:spPr>
        <p:txBody>
          <a:bodyPr/>
          <a:lstStyle/>
          <a:p>
            <a:pPr fontAlgn="base"/>
            <a:r>
              <a:rPr lang="it-IT" b="1" i="1" dirty="0"/>
              <a:t>Temă de reflecție:</a:t>
            </a:r>
            <a:endParaRPr lang="ro-RO" dirty="0"/>
          </a:p>
          <a:p>
            <a:pPr fontAlgn="base"/>
            <a:r>
              <a:rPr lang="it-IT" i="1" dirty="0"/>
              <a:t>Care este raportul ideal între metodele tradiționale și metodele inovative pentru formare competențelor?</a:t>
            </a:r>
            <a:endParaRPr lang="ro-RO" dirty="0"/>
          </a:p>
          <a:p>
            <a:endParaRPr lang="ro-RO" dirty="0"/>
          </a:p>
        </p:txBody>
      </p:sp>
    </p:spTree>
    <p:extLst>
      <p:ext uri="{BB962C8B-B14F-4D97-AF65-F5344CB8AC3E}">
        <p14:creationId xmlns:p14="http://schemas.microsoft.com/office/powerpoint/2010/main" val="1348124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5349263-F34A-4344-95CC-E2F5DC38173C}"/>
              </a:ext>
            </a:extLst>
          </p:cNvPr>
          <p:cNvSpPr>
            <a:spLocks noGrp="1"/>
          </p:cNvSpPr>
          <p:nvPr>
            <p:ph type="title"/>
          </p:nvPr>
        </p:nvSpPr>
        <p:spPr>
          <a:xfrm>
            <a:off x="1050851" y="1534706"/>
            <a:ext cx="10515600" cy="1325563"/>
          </a:xfrm>
        </p:spPr>
        <p:txBody>
          <a:bodyPr/>
          <a:lstStyle/>
          <a:p>
            <a:r>
              <a:rPr lang="ro-RO" sz="3600" b="1" i="1" dirty="0"/>
              <a:t>2.4.1.1. Formarea competenței de comunicare orală </a:t>
            </a:r>
            <a:br>
              <a:rPr lang="ro-RO" b="1" i="1" dirty="0"/>
            </a:br>
            <a:endParaRPr lang="ro-RO" dirty="0"/>
          </a:p>
        </p:txBody>
      </p:sp>
      <p:sp>
        <p:nvSpPr>
          <p:cNvPr id="3" name="Substituent text 2">
            <a:extLst>
              <a:ext uri="{FF2B5EF4-FFF2-40B4-BE49-F238E27FC236}">
                <a16:creationId xmlns:a16="http://schemas.microsoft.com/office/drawing/2014/main" id="{AC892786-C99F-4719-9AFC-F90C66F69780}"/>
              </a:ext>
            </a:extLst>
          </p:cNvPr>
          <p:cNvSpPr>
            <a:spLocks noGrp="1"/>
          </p:cNvSpPr>
          <p:nvPr>
            <p:ph type="body" idx="1"/>
          </p:nvPr>
        </p:nvSpPr>
        <p:spPr>
          <a:xfrm>
            <a:off x="838200" y="2360427"/>
            <a:ext cx="10515600" cy="3816535"/>
          </a:xfrm>
        </p:spPr>
        <p:txBody>
          <a:bodyPr/>
          <a:lstStyle/>
          <a:p>
            <a:r>
              <a:rPr lang="ro-RO" dirty="0"/>
              <a:t>Abordarea comunicativ-funcțională are în vedere formarea competenței de comunicare ca aspect central.</a:t>
            </a:r>
          </a:p>
          <a:p>
            <a:r>
              <a:rPr lang="ro-RO" dirty="0"/>
              <a:t>Dezvoltarea competenței de comunicare orală vizează: </a:t>
            </a:r>
          </a:p>
          <a:p>
            <a:pPr lvl="1"/>
            <a:r>
              <a:rPr lang="ro-RO" dirty="0"/>
              <a:t>formarea competenței de ascultare activă (se poate realiza prin activități în urma cărora elevul este capabil, conform F. Sâmihăian – vor fi detaliate);</a:t>
            </a:r>
          </a:p>
          <a:p>
            <a:pPr lvl="1"/>
            <a:r>
              <a:rPr lang="ro-RO" dirty="0"/>
              <a:t>calitatea de vorbitor. </a:t>
            </a:r>
          </a:p>
          <a:p>
            <a:endParaRPr lang="ro-RO" dirty="0"/>
          </a:p>
        </p:txBody>
      </p:sp>
    </p:spTree>
    <p:extLst>
      <p:ext uri="{BB962C8B-B14F-4D97-AF65-F5344CB8AC3E}">
        <p14:creationId xmlns:p14="http://schemas.microsoft.com/office/powerpoint/2010/main" val="880948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text 2">
            <a:extLst>
              <a:ext uri="{FF2B5EF4-FFF2-40B4-BE49-F238E27FC236}">
                <a16:creationId xmlns:a16="http://schemas.microsoft.com/office/drawing/2014/main" id="{86BA3430-FD1A-42A5-8769-B0840E4FBC73}"/>
              </a:ext>
            </a:extLst>
          </p:cNvPr>
          <p:cNvSpPr>
            <a:spLocks noGrp="1"/>
          </p:cNvSpPr>
          <p:nvPr>
            <p:ph type="body" idx="1"/>
          </p:nvPr>
        </p:nvSpPr>
        <p:spPr>
          <a:xfrm>
            <a:off x="838200" y="1318437"/>
            <a:ext cx="10515600" cy="4858526"/>
          </a:xfrm>
        </p:spPr>
        <p:txBody>
          <a:bodyPr/>
          <a:lstStyle/>
          <a:p>
            <a:pPr marL="114300" indent="0">
              <a:buNone/>
            </a:pPr>
            <a:r>
              <a:rPr lang="ro-RO" dirty="0"/>
              <a:t>Ascultare activă: </a:t>
            </a:r>
          </a:p>
          <a:p>
            <a:pPr lvl="1"/>
            <a:r>
              <a:rPr lang="ro-RO" dirty="0"/>
              <a:t>să asculte fără a întrerupe vorbitorul până la finalizarea ideii;</a:t>
            </a:r>
          </a:p>
          <a:p>
            <a:pPr lvl="1"/>
            <a:r>
              <a:rPr lang="ro-RO" dirty="0"/>
              <a:t>să identifice ideile principale ale mesajului rostit;</a:t>
            </a:r>
          </a:p>
          <a:p>
            <a:pPr lvl="1"/>
            <a:r>
              <a:rPr lang="ro-RO" dirty="0"/>
              <a:t>să realizeze conexiuni între ceea ce aude și ceea ce știe deja;</a:t>
            </a:r>
          </a:p>
          <a:p>
            <a:pPr lvl="1"/>
            <a:r>
              <a:rPr lang="ro-RO" spc="-40" dirty="0"/>
              <a:t>să descifreze și să utilizeze la rândul său limbajul nonverbal și/sau paraverbal;</a:t>
            </a:r>
          </a:p>
          <a:p>
            <a:pPr lvl="1"/>
            <a:r>
              <a:rPr lang="ro-RO" dirty="0"/>
              <a:t>să verifice în ce măsură a înțeles atitudinile și informațiile transmise de locutor, prin diverse metode precum: parafrazare, întrebări suplimentare, solicitare de explicații, sintetizarea ideilor celuilalt;</a:t>
            </a:r>
          </a:p>
          <a:p>
            <a:pPr lvl="1"/>
            <a:r>
              <a:rPr lang="ro-RO" dirty="0"/>
              <a:t>să își ajute locutorul să continue dialogul;</a:t>
            </a:r>
          </a:p>
          <a:p>
            <a:pPr lvl="1"/>
            <a:r>
              <a:rPr lang="ro-RO" dirty="0"/>
              <a:t>să fie critic. </a:t>
            </a:r>
          </a:p>
          <a:p>
            <a:endParaRPr lang="ro-RO" dirty="0"/>
          </a:p>
        </p:txBody>
      </p:sp>
    </p:spTree>
    <p:extLst>
      <p:ext uri="{BB962C8B-B14F-4D97-AF65-F5344CB8AC3E}">
        <p14:creationId xmlns:p14="http://schemas.microsoft.com/office/powerpoint/2010/main" val="3931937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text 2">
            <a:extLst>
              <a:ext uri="{FF2B5EF4-FFF2-40B4-BE49-F238E27FC236}">
                <a16:creationId xmlns:a16="http://schemas.microsoft.com/office/drawing/2014/main" id="{2630C77D-9C86-4111-BC0F-571C57A9D1C3}"/>
              </a:ext>
            </a:extLst>
          </p:cNvPr>
          <p:cNvSpPr>
            <a:spLocks noGrp="1"/>
          </p:cNvSpPr>
          <p:nvPr>
            <p:ph type="body" idx="1"/>
          </p:nvPr>
        </p:nvSpPr>
        <p:spPr>
          <a:xfrm>
            <a:off x="838200" y="1424763"/>
            <a:ext cx="10515600" cy="4752200"/>
          </a:xfrm>
        </p:spPr>
        <p:txBody>
          <a:bodyPr/>
          <a:lstStyle/>
          <a:p>
            <a:pPr marL="114300" indent="0">
              <a:buNone/>
            </a:pPr>
            <a:r>
              <a:rPr lang="ro-RO" dirty="0"/>
              <a:t>Reguli ale vorbitorului: </a:t>
            </a:r>
            <a:endParaRPr lang="ro-RO" sz="2400" dirty="0"/>
          </a:p>
          <a:p>
            <a:pPr lvl="1"/>
            <a:r>
              <a:rPr lang="ro-RO" dirty="0"/>
              <a:t>mă concentrez pe ce am de spus/ascultat: răspund la întrebarea adresată; prezint un eveniment; comentez o operă de artă; îmi dau acordul; explic etc.</a:t>
            </a:r>
          </a:p>
          <a:p>
            <a:pPr lvl="1"/>
            <a:r>
              <a:rPr lang="ro-RO" dirty="0"/>
              <a:t>identific informațiile esențiale și le triez de cele mai puțin importante;</a:t>
            </a:r>
          </a:p>
          <a:p>
            <a:pPr lvl="1"/>
            <a:r>
              <a:rPr lang="ro-RO" dirty="0"/>
              <a:t>utilizez fraze scurte și cuvintele adecvate contextului;</a:t>
            </a:r>
          </a:p>
          <a:p>
            <a:pPr lvl="1"/>
            <a:r>
              <a:rPr lang="ro-RO" dirty="0"/>
              <a:t>sunt deschis la sugestii;</a:t>
            </a:r>
          </a:p>
          <a:p>
            <a:pPr lvl="1"/>
            <a:r>
              <a:rPr lang="ro-RO" dirty="0"/>
              <a:t>aștept interlocutorul să își termine ideea;</a:t>
            </a:r>
          </a:p>
          <a:p>
            <a:pPr lvl="1"/>
            <a:r>
              <a:rPr lang="ro-RO" dirty="0"/>
              <a:t>evit sarcasmul și batjocura. </a:t>
            </a:r>
          </a:p>
          <a:p>
            <a:endParaRPr lang="ro-RO" dirty="0"/>
          </a:p>
        </p:txBody>
      </p:sp>
    </p:spTree>
    <p:extLst>
      <p:ext uri="{BB962C8B-B14F-4D97-AF65-F5344CB8AC3E}">
        <p14:creationId xmlns:p14="http://schemas.microsoft.com/office/powerpoint/2010/main" val="4158818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21DF707-125C-4E0C-93F2-49C88BBCFAC5}"/>
              </a:ext>
            </a:extLst>
          </p:cNvPr>
          <p:cNvSpPr>
            <a:spLocks noGrp="1"/>
          </p:cNvSpPr>
          <p:nvPr>
            <p:ph type="title"/>
          </p:nvPr>
        </p:nvSpPr>
        <p:spPr/>
        <p:txBody>
          <a:bodyPr/>
          <a:lstStyle/>
          <a:p>
            <a:endParaRPr lang="ro-RO"/>
          </a:p>
        </p:txBody>
      </p:sp>
      <p:sp>
        <p:nvSpPr>
          <p:cNvPr id="3" name="Substituent text 2">
            <a:extLst>
              <a:ext uri="{FF2B5EF4-FFF2-40B4-BE49-F238E27FC236}">
                <a16:creationId xmlns:a16="http://schemas.microsoft.com/office/drawing/2014/main" id="{FA210D1C-1520-4B84-9DAE-AE774EE4065E}"/>
              </a:ext>
            </a:extLst>
          </p:cNvPr>
          <p:cNvSpPr>
            <a:spLocks noGrp="1"/>
          </p:cNvSpPr>
          <p:nvPr>
            <p:ph type="body" idx="1"/>
          </p:nvPr>
        </p:nvSpPr>
        <p:spPr/>
        <p:txBody>
          <a:bodyPr/>
          <a:lstStyle/>
          <a:p>
            <a:pPr marL="114300" indent="0">
              <a:buNone/>
            </a:pPr>
            <a:r>
              <a:rPr lang="ro-RO" b="1" i="1" dirty="0"/>
              <a:t>Activitate pe grupe și frontală  </a:t>
            </a:r>
            <a:endParaRPr lang="ro-RO" dirty="0"/>
          </a:p>
          <a:p>
            <a:pPr marL="114300" indent="0">
              <a:buNone/>
            </a:pPr>
            <a:r>
              <a:rPr lang="ro-RO" b="1" i="1" dirty="0"/>
              <a:t>Roluri în grup</a:t>
            </a:r>
            <a:endParaRPr lang="ro-RO" dirty="0"/>
          </a:p>
          <a:p>
            <a:r>
              <a:rPr lang="ro-RO" i="1" dirty="0"/>
              <a:t>Sarcină de lucru la nivelul grupelor</a:t>
            </a:r>
            <a:r>
              <a:rPr lang="ro-RO" dirty="0"/>
              <a:t>: Realizați o prezentare a unei metode preferate pentru dezvoltarea competenței de comunicare orală.</a:t>
            </a:r>
          </a:p>
          <a:p>
            <a:endParaRPr lang="ro-RO" dirty="0"/>
          </a:p>
          <a:p>
            <a:pPr algn="r"/>
            <a:r>
              <a:rPr lang="ro-RO" dirty="0"/>
              <a:t>Timp de lucru: 20 de minute</a:t>
            </a:r>
          </a:p>
          <a:p>
            <a:endParaRPr lang="ro-RO" dirty="0"/>
          </a:p>
        </p:txBody>
      </p:sp>
    </p:spTree>
    <p:extLst>
      <p:ext uri="{BB962C8B-B14F-4D97-AF65-F5344CB8AC3E}">
        <p14:creationId xmlns:p14="http://schemas.microsoft.com/office/powerpoint/2010/main" val="1816652087"/>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9043</TotalTime>
  <Words>2190</Words>
  <Application>Microsoft Office PowerPoint</Application>
  <PresentationFormat>Ecran lat</PresentationFormat>
  <Paragraphs>189</Paragraphs>
  <Slides>25</Slides>
  <Notes>6</Notes>
  <HiddenSlides>0</HiddenSlides>
  <MMClips>0</MMClips>
  <ScaleCrop>false</ScaleCrop>
  <HeadingPairs>
    <vt:vector size="6" baseType="variant">
      <vt:variant>
        <vt:lpstr>Fonturi utilizate</vt:lpstr>
      </vt:variant>
      <vt:variant>
        <vt:i4>4</vt:i4>
      </vt:variant>
      <vt:variant>
        <vt:lpstr>Temă</vt:lpstr>
      </vt:variant>
      <vt:variant>
        <vt:i4>1</vt:i4>
      </vt:variant>
      <vt:variant>
        <vt:lpstr>Titluri diapozitive</vt:lpstr>
      </vt:variant>
      <vt:variant>
        <vt:i4>25</vt:i4>
      </vt:variant>
    </vt:vector>
  </HeadingPairs>
  <TitlesOfParts>
    <vt:vector size="30" baseType="lpstr">
      <vt:lpstr>Arial</vt:lpstr>
      <vt:lpstr>Calibri</vt:lpstr>
      <vt:lpstr>Cambria</vt:lpstr>
      <vt:lpstr>Times New Roman</vt:lpstr>
      <vt:lpstr>Office Theme</vt:lpstr>
      <vt:lpstr>  Programul de formare a formatorilor </vt:lpstr>
      <vt:lpstr> MODULUL II - Aplicarea noului Curriculum naţional pentru învăţământul primar/gimnazial. Disciplinele de studiu din perspectiva didacticii specialităţii  LIMBA ȘI LITERATURA ROMÂNĂ  (MATERNĂ ȘI DIN ȘCOLILE ȘI SECȚIILE CU PREDARE ÎN LIMBA MAGHIARĂ) </vt:lpstr>
      <vt:lpstr>Prezentare PowerPoint</vt:lpstr>
      <vt:lpstr>2.4.1. Adaptarea demersului didactic la competențele și la conținuturile vizate  </vt:lpstr>
      <vt:lpstr>Prezentare PowerPoint</vt:lpstr>
      <vt:lpstr>2.4.1.1. Formarea competenței de comunicare orală  </vt:lpstr>
      <vt:lpstr>Prezentare PowerPoint</vt:lpstr>
      <vt:lpstr>Prezentare PowerPoint</vt:lpstr>
      <vt:lpstr>Prezentare PowerPoint</vt:lpstr>
      <vt:lpstr>2.4.1.2. Formarea competenței de lectură   </vt:lpstr>
      <vt:lpstr>Prezentare PowerPoint</vt:lpstr>
      <vt:lpstr>7 etape pentru comprehensiunea textului</vt:lpstr>
      <vt:lpstr>Inferențele  </vt:lpstr>
      <vt:lpstr>Tipuri de inferențe</vt:lpstr>
      <vt:lpstr>Prezentare PowerPoint</vt:lpstr>
      <vt:lpstr>Prezentare PowerPoint</vt:lpstr>
      <vt:lpstr>Prezentare PowerPoint</vt:lpstr>
      <vt:lpstr>Prezentare PowerPoint</vt:lpstr>
      <vt:lpstr>Prezentare PowerPoint</vt:lpstr>
      <vt:lpstr>2.4.1.3. Formarea competenței interculturale </vt:lpstr>
      <vt:lpstr>Prezentare PowerPoint</vt:lpstr>
      <vt:lpstr>Prezentare PowerPoint</vt:lpstr>
      <vt:lpstr>Prezentare PowerPoint</vt:lpstr>
      <vt:lpstr>Ghici cine vine la noi? </vt:lpstr>
      <vt:lpstr>Prezentare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Programul de formare a formatorilor</dc:title>
  <dc:creator>andreia</dc:creator>
  <cp:lastModifiedBy>ILRO</cp:lastModifiedBy>
  <cp:revision>154</cp:revision>
  <cp:lastPrinted>2019-09-14T16:51:01Z</cp:lastPrinted>
  <dcterms:modified xsi:type="dcterms:W3CDTF">2019-10-31T14:23:53Z</dcterms:modified>
</cp:coreProperties>
</file>